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8" r:id="rId4"/>
    <p:sldId id="258" r:id="rId5"/>
    <p:sldId id="259" r:id="rId6"/>
    <p:sldId id="263" r:id="rId7"/>
    <p:sldId id="261" r:id="rId8"/>
    <p:sldId id="275" r:id="rId9"/>
    <p:sldId id="276" r:id="rId10"/>
    <p:sldId id="285" r:id="rId11"/>
    <p:sldId id="284" r:id="rId12"/>
    <p:sldId id="279" r:id="rId13"/>
    <p:sldId id="277" r:id="rId14"/>
    <p:sldId id="268" r:id="rId15"/>
    <p:sldId id="269" r:id="rId16"/>
    <p:sldId id="289" r:id="rId17"/>
    <p:sldId id="290" r:id="rId18"/>
    <p:sldId id="270" r:id="rId19"/>
    <p:sldId id="271" r:id="rId20"/>
    <p:sldId id="272" r:id="rId21"/>
    <p:sldId id="273" r:id="rId22"/>
    <p:sldId id="291" r:id="rId23"/>
    <p:sldId id="28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5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Shape 2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06171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47162"/>
            <a:ext cx="2197100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>
                <a:solidFill>
                  <a:srgbClr val="FFFFFF"/>
                </a:solidFill>
              </a:defRPr>
            </a:lvl5pPr>
          </a:lstStyle>
          <a:p>
            <a:r>
              <a:t>Auteur et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Titre de la présentation</a:t>
            </a:r>
          </a:p>
        </p:txBody>
      </p:sp>
      <p:sp>
        <p:nvSpPr>
          <p:cNvPr id="13" name="Texte niveau 1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104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</a:lstStyle>
          <a:p>
            <a:r>
              <a:t>Sous-titre de la présentation</a:t>
            </a:r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écla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Déclaration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it import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4D80"/>
                </a:solidFill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4D80"/>
                </a:solidFill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4D80"/>
                </a:solidFill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4D80"/>
                </a:solidFill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rgbClr val="004D80"/>
                </a:solidFill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onnées clés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Données clés</a:t>
            </a:r>
          </a:p>
        </p:txBody>
      </p:sp>
      <p:sp>
        <p:nvSpPr>
          <p:cNvPr id="10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80823" y="10675453"/>
            <a:ext cx="201492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Texte niveau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z="8500" spc="-200">
                <a:solidFill>
                  <a:srgbClr val="004D8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« Citation notable »</a:t>
            </a:r>
          </a:p>
        </p:txBody>
      </p:sp>
      <p:sp>
        <p:nvSpPr>
          <p:cNvPr id="11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617931575_1991x1322.jpg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9" cy="54229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740627569_2880x1920.jpg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6" cy="54322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996267730_2880x1920.jpg"/>
          <p:cNvSpPr>
            <a:spLocks noGrp="1"/>
          </p:cNvSpPr>
          <p:nvPr>
            <p:ph type="pic" idx="23"/>
          </p:nvPr>
        </p:nvSpPr>
        <p:spPr>
          <a:xfrm>
            <a:off x="-124636" y="1270000"/>
            <a:ext cx="16859221" cy="1123948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136959463_1989x1321.jpg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50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151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740627569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60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Titre de la présentation</a:t>
            </a:r>
          </a:p>
        </p:txBody>
      </p:sp>
      <p:sp>
        <p:nvSpPr>
          <p:cNvPr id="161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et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2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Sous-titre de la présentation</a:t>
            </a:r>
          </a:p>
        </p:txBody>
      </p:sp>
      <p:sp>
        <p:nvSpPr>
          <p:cNvPr id="16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171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2" name="Texte niveau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Texte de puce de diapositive</a:t>
            </a:r>
          </a:p>
        </p:txBody>
      </p:sp>
      <p:sp>
        <p:nvSpPr>
          <p:cNvPr id="17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03682" y="12040327"/>
            <a:ext cx="1553332" cy="1553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 9" descr="Imag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51446" y="12040327"/>
            <a:ext cx="1675676" cy="1675673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Texte du titre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1828800">
              <a:lnSpc>
                <a:spcPct val="90000"/>
              </a:lnSpc>
              <a:defRPr sz="8800" spc="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183" name="Texte niveau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7719484"/>
          </a:xfrm>
          <a:prstGeom prst="rect">
            <a:avLst/>
          </a:prstGeom>
        </p:spPr>
        <p:txBody>
          <a:bodyPr lIns="91436" tIns="91436" rIns="91436" bIns="91436" numCol="1" spcCol="38100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7" indent="-640077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84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03682" y="12040327"/>
            <a:ext cx="1553332" cy="155333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172997" y="12802236"/>
            <a:ext cx="534605" cy="5511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 sz="2400">
                <a:solidFill>
                  <a:srgbClr val="888888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627569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Titre de la présentation</a:t>
            </a:r>
          </a:p>
        </p:txBody>
      </p:sp>
      <p:sp>
        <p:nvSpPr>
          <p:cNvPr id="2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Auteur et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Texte niveau 1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</a:lstStyle>
          <a:p>
            <a:r>
              <a:t>Sous-titre de la présentation</a:t>
            </a:r>
          </a:p>
        </p:txBody>
      </p:sp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 6" descr="Imag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03682" y="12040327"/>
            <a:ext cx="1553332" cy="155333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Texte du titre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6" tIns="91436" rIns="91436" bIns="91436" anchor="ctr"/>
          <a:lstStyle>
            <a:lvl1pPr defTabSz="1828800">
              <a:lnSpc>
                <a:spcPct val="90000"/>
              </a:lnSpc>
              <a:defRPr sz="8800" spc="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Texte du titre</a:t>
            </a:r>
          </a:p>
        </p:txBody>
      </p:sp>
      <p:sp>
        <p:nvSpPr>
          <p:cNvPr id="194" name="Texte niveau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7719484"/>
          </a:xfrm>
          <a:prstGeom prst="rect">
            <a:avLst/>
          </a:prstGeom>
        </p:spPr>
        <p:txBody>
          <a:bodyPr lIns="91436" tIns="91436" rIns="91436" bIns="91436" numCol="1" spcCol="38100"/>
          <a:lstStyle>
            <a:lvl1pPr marL="457200" indent="-457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990600" indent="-5334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554477" indent="-640077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0828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540000" indent="-711200" defTabSz="1828800">
              <a:spcBef>
                <a:spcPts val="2000"/>
              </a:spcBef>
              <a:buSzPct val="100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pic>
        <p:nvPicPr>
          <p:cNvPr id="195" name="Image 8" descr="Imag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503682" y="12040327"/>
            <a:ext cx="1553332" cy="1553332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22172997" y="12802236"/>
            <a:ext cx="534605" cy="551175"/>
          </a:xfrm>
          <a:prstGeom prst="rect">
            <a:avLst/>
          </a:prstGeom>
        </p:spPr>
        <p:txBody>
          <a:bodyPr lIns="91436" tIns="91436" rIns="91436" bIns="91436" anchor="ctr"/>
          <a:lstStyle>
            <a:lvl1pPr algn="r" defTabSz="1828800">
              <a:defRPr sz="2400">
                <a:solidFill>
                  <a:srgbClr val="888888"/>
                </a:solidFill>
                <a:latin typeface="Avenir Next LT Pro"/>
                <a:ea typeface="Avenir Next LT Pro"/>
                <a:cs typeface="Avenir Next LT Pro"/>
                <a:sym typeface="Avenir Next LT Pro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re de l’ordre du jour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20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5" name="Texte niveau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Rubriques de l’ordre du jour</a:t>
            </a:r>
          </a:p>
        </p:txBody>
      </p:sp>
      <p:sp>
        <p:nvSpPr>
          <p:cNvPr id="20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utre titre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36959463_1989x1321.jpg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Titre de diapositive</a:t>
            </a:r>
          </a:p>
        </p:txBody>
      </p:sp>
      <p:sp>
        <p:nvSpPr>
          <p:cNvPr id="34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43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5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Texte niveau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Texte de puce de diapositive</a:t>
            </a:r>
          </a:p>
        </p:txBody>
      </p:sp>
      <p:sp>
        <p:nvSpPr>
          <p:cNvPr id="4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 niveau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Texte niveau 1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Texte de puce de diapositive</a:t>
            </a:r>
          </a:p>
        </p:txBody>
      </p:sp>
      <p:sp>
        <p:nvSpPr>
          <p:cNvPr id="62" name="617931575_1991x1322.jpg"/>
          <p:cNvSpPr>
            <a:spLocks noGrp="1"/>
          </p:cNvSpPr>
          <p:nvPr>
            <p:ph type="pic" idx="22"/>
          </p:nvPr>
        </p:nvSpPr>
        <p:spPr>
          <a:xfrm>
            <a:off x="8432800" y="1263846"/>
            <a:ext cx="16850011" cy="1118820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64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re de section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Titre de section</a:t>
            </a:r>
          </a:p>
        </p:txBody>
      </p:sp>
      <p:sp>
        <p:nvSpPr>
          <p:cNvPr id="72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51"/>
          </a:xfrm>
          <a:prstGeom prst="rect">
            <a:avLst/>
          </a:prstGeom>
        </p:spPr>
        <p:txBody>
          <a:bodyPr/>
          <a:lstStyle/>
          <a:p>
            <a:r>
              <a:t>Titre de diapositive</a:t>
            </a:r>
          </a:p>
        </p:txBody>
      </p:sp>
      <p:sp>
        <p:nvSpPr>
          <p:cNvPr id="80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rdre du j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re de l’ordre du jour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Titre de l’ordre du jour</a:t>
            </a:r>
          </a:p>
        </p:txBody>
      </p:sp>
      <p:sp>
        <p:nvSpPr>
          <p:cNvPr id="89" name="Texte niveau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Sous-titre de l’ordre du jour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Texte niveau 1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Rubriques de l’ordre du jour</a:t>
            </a:r>
          </a:p>
        </p:txBody>
      </p:sp>
      <p:sp>
        <p:nvSpPr>
          <p:cNvPr id="9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exte du titre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du titre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4D8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amille Vernier, Déléguée Régionale du MFQ BFC"/>
          <p:cNvSpPr txBox="1">
            <a:spLocks noGrp="1"/>
          </p:cNvSpPr>
          <p:nvPr>
            <p:ph type="body" sz="quarter" idx="1"/>
          </p:nvPr>
        </p:nvSpPr>
        <p:spPr>
          <a:xfrm>
            <a:off x="984915" y="12568583"/>
            <a:ext cx="21971002" cy="63698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b="0" dirty="0"/>
              <a:t>Camille Vernier - </a:t>
            </a:r>
            <a:r>
              <a:rPr sz="2400" b="0" dirty="0" err="1"/>
              <a:t>Déléguée</a:t>
            </a:r>
            <a:r>
              <a:rPr sz="2400" b="0" dirty="0"/>
              <a:t> </a:t>
            </a:r>
            <a:r>
              <a:rPr sz="2400" b="0" dirty="0" err="1"/>
              <a:t>Régionale</a:t>
            </a:r>
            <a:r>
              <a:rPr sz="2400" b="0" dirty="0"/>
              <a:t> du MFQ BFC</a:t>
            </a:r>
          </a:p>
        </p:txBody>
      </p:sp>
      <p:sp>
        <p:nvSpPr>
          <p:cNvPr id="216" name="BGE Club du 20 mai 2021"/>
          <p:cNvSpPr txBox="1">
            <a:spLocks noGrp="1"/>
          </p:cNvSpPr>
          <p:nvPr>
            <p:ph type="title"/>
          </p:nvPr>
        </p:nvSpPr>
        <p:spPr>
          <a:xfrm>
            <a:off x="797690" y="1396670"/>
            <a:ext cx="21971007" cy="4648204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r>
              <a:t>Les activités du MFQ BFC</a:t>
            </a:r>
          </a:p>
        </p:txBody>
      </p:sp>
      <p:sp>
        <p:nvSpPr>
          <p:cNvPr id="217" name="« La Responsabilité Sociétale et Environnementale, un atout pour votre petite entreprise »"/>
          <p:cNvSpPr txBox="1"/>
          <p:nvPr/>
        </p:nvSpPr>
        <p:spPr>
          <a:xfrm>
            <a:off x="1201342" y="7210490"/>
            <a:ext cx="21971002" cy="190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825500">
              <a:defRPr sz="5500" b="1">
                <a:solidFill>
                  <a:schemeClr val="accent1"/>
                </a:solidFill>
              </a:defRPr>
            </a:lvl1pPr>
          </a:lstStyle>
          <a:p>
            <a:r>
              <a:t>Rapport d’activité 2021</a:t>
            </a:r>
          </a:p>
        </p:txBody>
      </p:sp>
      <p:pic>
        <p:nvPicPr>
          <p:cNvPr id="218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7078" y="7339289"/>
            <a:ext cx="4362020" cy="3934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823197" y="1000592"/>
            <a:ext cx="22737606" cy="1710934"/>
          </a:xfrm>
          <a:prstGeom prst="rect">
            <a:avLst/>
          </a:prstGeom>
        </p:spPr>
        <p:txBody>
          <a:bodyPr>
            <a:normAutofit/>
          </a:bodyPr>
          <a:lstStyle>
            <a:lvl1pPr defTabSz="2152321">
              <a:defRPr sz="7469" spc="-194"/>
            </a:lvl1pPr>
          </a:lstStyle>
          <a:p>
            <a:r>
              <a:rPr lang="fr-FR" dirty="0" smtClean="0"/>
              <a:t>Sensibilisation</a:t>
            </a:r>
            <a:r>
              <a:rPr dirty="0" smtClean="0"/>
              <a:t> </a:t>
            </a:r>
            <a:r>
              <a:rPr dirty="0"/>
              <a:t>ISO 50 </a:t>
            </a:r>
            <a:r>
              <a:rPr dirty="0" smtClean="0"/>
              <a:t>001</a:t>
            </a:r>
            <a:endParaRPr dirty="0"/>
          </a:p>
        </p:txBody>
      </p:sp>
      <p:sp>
        <p:nvSpPr>
          <p:cNvPr id="323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quarter" idx="1"/>
          </p:nvPr>
        </p:nvSpPr>
        <p:spPr>
          <a:xfrm>
            <a:off x="1005197" y="2711526"/>
            <a:ext cx="12880924" cy="6083394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384047">
              <a:lnSpc>
                <a:spcPts val="6500"/>
              </a:lnSpc>
              <a:spcBef>
                <a:spcPts val="1200"/>
              </a:spcBef>
              <a:defRPr sz="3780" b="0">
                <a:solidFill>
                  <a:schemeClr val="accent1"/>
                </a:solidFill>
              </a:defRPr>
            </a:pPr>
            <a:r>
              <a:rPr lang="fr-FR" dirty="0" smtClean="0"/>
              <a:t>Mission : </a:t>
            </a:r>
            <a:endParaRPr dirty="0"/>
          </a:p>
          <a:p>
            <a:pPr marL="571500" indent="-571500" defTabSz="384047">
              <a:lnSpc>
                <a:spcPts val="7100"/>
              </a:lnSpc>
              <a:buFont typeface="Arial" panose="020B0604020202020204" pitchFamily="34" charset="0"/>
              <a:buChar char="•"/>
              <a:defRPr sz="3696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sz="3696" dirty="0" smtClean="0">
                <a:solidFill>
                  <a:srgbClr val="222222"/>
                </a:solidFill>
                <a:sym typeface="Helvetica"/>
              </a:rPr>
              <a:t>UES</a:t>
            </a:r>
            <a:r>
              <a:rPr lang="fr-FR" sz="3696" dirty="0">
                <a:solidFill>
                  <a:srgbClr val="222222"/>
                </a:solidFill>
                <a:sym typeface="Helvetica"/>
              </a:rPr>
              <a:t>, facteurs influents, indicateurs de performance énergétique et situations de référence</a:t>
            </a:r>
          </a:p>
          <a:p>
            <a:pPr marL="571500" indent="-571500" defTabSz="384047">
              <a:lnSpc>
                <a:spcPts val="7100"/>
              </a:lnSpc>
              <a:buFont typeface="Arial" panose="020B0604020202020204" pitchFamily="34" charset="0"/>
              <a:buChar char="•"/>
              <a:defRPr sz="3696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dirty="0" smtClean="0"/>
              <a:t>Intervenant : Alain KIEBER , Transition 21</a:t>
            </a:r>
          </a:p>
          <a:p>
            <a:pPr marL="571500" indent="-571500" defTabSz="384047">
              <a:lnSpc>
                <a:spcPts val="7100"/>
              </a:lnSpc>
              <a:buFont typeface="Arial" panose="020B0604020202020204" pitchFamily="34" charset="0"/>
              <a:buChar char="•"/>
              <a:defRPr sz="3696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dirty="0" smtClean="0"/>
              <a:t>3 jours d’intervention</a:t>
            </a:r>
            <a:endParaRPr dirty="0"/>
          </a:p>
          <a:p>
            <a:pPr algn="just" defTabSz="384047">
              <a:lnSpc>
                <a:spcPts val="9400"/>
              </a:lnSpc>
              <a:spcBef>
                <a:spcPts val="1200"/>
              </a:spcBef>
              <a:defRPr sz="6216" b="0">
                <a:solidFill>
                  <a:schemeClr val="accent1"/>
                </a:solidFill>
              </a:defRPr>
            </a:pPr>
            <a:endParaRPr dirty="0"/>
          </a:p>
        </p:txBody>
      </p:sp>
      <p:pic>
        <p:nvPicPr>
          <p:cNvPr id="324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Une démarche RSE se caractérise par l’aptitude à écouter les parties les plus influentes sur votre activité et vos décisions afin de capter leurs besoins.…"/>
          <p:cNvSpPr txBox="1"/>
          <p:nvPr/>
        </p:nvSpPr>
        <p:spPr>
          <a:xfrm>
            <a:off x="1005197" y="7506586"/>
            <a:ext cx="11514506" cy="5127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7800"/>
              </a:lnSpc>
              <a:spcBef>
                <a:spcPts val="1500"/>
              </a:spcBef>
              <a:defRPr sz="4500">
                <a:solidFill>
                  <a:schemeClr val="accent1"/>
                </a:solidFill>
              </a:defRPr>
            </a:pPr>
            <a:r>
              <a:rPr sz="3780" dirty="0">
                <a:solidFill>
                  <a:schemeClr val="accent1"/>
                </a:solidFill>
              </a:rPr>
              <a:t>Montage Financier</a:t>
            </a:r>
          </a:p>
          <a:p>
            <a:pPr marL="451184" indent="-451184" algn="l" defTabSz="457200">
              <a:lnSpc>
                <a:spcPts val="7800"/>
              </a:lnSpc>
              <a:spcBef>
                <a:spcPts val="1500"/>
              </a:spcBef>
              <a:buSzPct val="100000"/>
              <a:buChar char="•"/>
              <a:defRPr sz="4500">
                <a:solidFill>
                  <a:srgbClr val="000000"/>
                </a:solidFill>
              </a:defRPr>
            </a:pPr>
            <a:r>
              <a:rPr dirty="0"/>
              <a:t>4644,52€</a:t>
            </a:r>
          </a:p>
          <a:p>
            <a:pPr marL="361950" indent="-361950" algn="l" defTabSz="457200">
              <a:lnSpc>
                <a:spcPts val="7800"/>
              </a:lnSpc>
              <a:spcBef>
                <a:spcPts val="1500"/>
              </a:spcBef>
              <a:buSzPct val="100000"/>
              <a:buFont typeface="Arial" panose="020B0604020202020204" pitchFamily="34" charset="0"/>
              <a:buChar char="•"/>
              <a:defRPr sz="4500">
                <a:solidFill>
                  <a:srgbClr val="000000"/>
                </a:solidFill>
              </a:defRPr>
            </a:pPr>
            <a:r>
              <a:rPr dirty="0" smtClean="0"/>
              <a:t>15</a:t>
            </a:r>
            <a:r>
              <a:rPr dirty="0"/>
              <a:t>% </a:t>
            </a:r>
            <a:r>
              <a:rPr dirty="0" err="1"/>
              <a:t>d’apport</a:t>
            </a:r>
            <a:r>
              <a:rPr dirty="0"/>
              <a:t> </a:t>
            </a:r>
            <a:r>
              <a:rPr dirty="0" err="1"/>
              <a:t>d’affaire</a:t>
            </a:r>
            <a:r>
              <a:rPr dirty="0"/>
              <a:t> pour le MFQ BFC</a:t>
            </a:r>
          </a:p>
          <a:p>
            <a:pPr algn="l" defTabSz="457200">
              <a:lnSpc>
                <a:spcPts val="7800"/>
              </a:lnSpc>
              <a:spcBef>
                <a:spcPts val="1500"/>
              </a:spcBef>
              <a:defRPr sz="4500" u="sng">
                <a:solidFill>
                  <a:schemeClr val="accent1"/>
                </a:solidFill>
              </a:defRPr>
            </a:pPr>
            <a:r>
              <a:rPr dirty="0" smtClean="0"/>
              <a:t>696,68</a:t>
            </a:r>
            <a:r>
              <a:rPr dirty="0"/>
              <a:t>€ de </a:t>
            </a:r>
            <a:r>
              <a:rPr dirty="0" err="1"/>
              <a:t>revenu</a:t>
            </a:r>
            <a:r>
              <a:rPr dirty="0"/>
              <a:t> net pour </a:t>
            </a:r>
            <a:r>
              <a:rPr dirty="0" err="1"/>
              <a:t>l’association</a:t>
            </a: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8319" y="4761758"/>
            <a:ext cx="7619778" cy="652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07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823197" y="1000592"/>
            <a:ext cx="22737606" cy="1710934"/>
          </a:xfrm>
          <a:prstGeom prst="rect">
            <a:avLst/>
          </a:prstGeom>
        </p:spPr>
        <p:txBody>
          <a:bodyPr/>
          <a:lstStyle>
            <a:lvl1pPr defTabSz="1664166">
              <a:defRPr sz="5775" spc="-150"/>
            </a:lvl1pPr>
          </a:lstStyle>
          <a:p>
            <a:r>
              <a:rPr lang="fr-FR" dirty="0" smtClean="0"/>
              <a:t>Accompagnement Ecole Supérieur des Beaux-Arts Besançon</a:t>
            </a:r>
            <a:endParaRPr lang="fr-FR" dirty="0"/>
          </a:p>
        </p:txBody>
      </p:sp>
      <p:sp>
        <p:nvSpPr>
          <p:cNvPr id="318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quarter" idx="1"/>
          </p:nvPr>
        </p:nvSpPr>
        <p:spPr>
          <a:xfrm>
            <a:off x="1005197" y="3269508"/>
            <a:ext cx="10101573" cy="4458068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457200">
              <a:lnSpc>
                <a:spcPts val="7800"/>
              </a:lnSpc>
              <a:spcBef>
                <a:spcPts val="1500"/>
              </a:spcBef>
              <a:defRPr sz="4500" b="0">
                <a:solidFill>
                  <a:schemeClr val="accent1"/>
                </a:solidFill>
              </a:defRPr>
            </a:pPr>
            <a:r>
              <a:rPr lang="fr-FR" dirty="0" smtClean="0"/>
              <a:t>Mission</a:t>
            </a:r>
            <a:endParaRPr dirty="0"/>
          </a:p>
          <a:p>
            <a:pPr defTabSz="457200">
              <a:defRPr sz="3500" b="0"/>
            </a:pPr>
            <a:r>
              <a:rPr lang="fr-FR" b="1" dirty="0" smtClean="0"/>
              <a:t>Gestion de crise</a:t>
            </a:r>
          </a:p>
          <a:p>
            <a:pPr defTabSz="457200">
              <a:defRPr sz="3500" b="0"/>
            </a:pPr>
            <a:r>
              <a:rPr lang="fr-FR" dirty="0" smtClean="0"/>
              <a:t>Camille VERNIER – Déléguée Régionale</a:t>
            </a:r>
            <a:endParaRPr b="1" dirty="0"/>
          </a:p>
          <a:p>
            <a:pPr defTabSz="457200">
              <a:defRPr sz="3500" b="0"/>
            </a:pPr>
            <a:r>
              <a:rPr lang="fr-FR" dirty="0"/>
              <a:t>Chrystelle Chatelain </a:t>
            </a:r>
            <a:r>
              <a:rPr dirty="0" smtClean="0"/>
              <a:t>- </a:t>
            </a:r>
            <a:r>
              <a:rPr dirty="0"/>
              <a:t>Consultant expert MFQ BFC </a:t>
            </a:r>
            <a:r>
              <a:rPr dirty="0" err="1"/>
              <a:t>Accompagnement</a:t>
            </a:r>
            <a:r>
              <a:rPr dirty="0"/>
              <a:t> de </a:t>
            </a:r>
            <a:r>
              <a:rPr lang="fr-FR" dirty="0" smtClean="0"/>
              <a:t>10</a:t>
            </a:r>
            <a:r>
              <a:rPr dirty="0" smtClean="0"/>
              <a:t> </a:t>
            </a:r>
            <a:r>
              <a:rPr dirty="0" err="1" smtClean="0"/>
              <a:t>jours</a:t>
            </a:r>
            <a:endParaRPr dirty="0"/>
          </a:p>
        </p:txBody>
      </p:sp>
      <p:pic>
        <p:nvPicPr>
          <p:cNvPr id="319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Une démarche RSE se caractérise par l’aptitude à écouter les parties les plus influentes sur votre activité et vos décisions afin de capter leurs besoins.…"/>
          <p:cNvSpPr txBox="1"/>
          <p:nvPr/>
        </p:nvSpPr>
        <p:spPr>
          <a:xfrm>
            <a:off x="823197" y="7176191"/>
            <a:ext cx="10101574" cy="4987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38911">
              <a:lnSpc>
                <a:spcPts val="7400"/>
              </a:lnSpc>
              <a:spcBef>
                <a:spcPts val="1400"/>
              </a:spcBef>
              <a:defRPr sz="4320">
                <a:solidFill>
                  <a:schemeClr val="accent1"/>
                </a:solidFill>
              </a:defRPr>
            </a:pPr>
            <a:r>
              <a:rPr sz="4900" dirty="0" smtClean="0"/>
              <a:t>Montage </a:t>
            </a:r>
            <a:r>
              <a:rPr sz="4900" dirty="0"/>
              <a:t>Financier</a:t>
            </a:r>
          </a:p>
          <a:p>
            <a:pPr marL="433136" indent="-433136" algn="l" defTabSz="438911">
              <a:lnSpc>
                <a:spcPct val="120000"/>
              </a:lnSpc>
              <a:spcBef>
                <a:spcPts val="1400"/>
              </a:spcBef>
              <a:buSzPct val="100000"/>
              <a:buFontTx/>
              <a:buChar char="•"/>
              <a:defRPr sz="4320">
                <a:solidFill>
                  <a:srgbClr val="000000"/>
                </a:solidFill>
              </a:defRPr>
            </a:pPr>
            <a:r>
              <a:rPr lang="fr-FR" sz="3800" dirty="0" smtClean="0">
                <a:solidFill>
                  <a:srgbClr val="000000"/>
                </a:solidFill>
              </a:rPr>
              <a:t>Recettes= </a:t>
            </a:r>
            <a:r>
              <a:rPr lang="fr-FR" sz="3800" dirty="0">
                <a:solidFill>
                  <a:srgbClr val="000000"/>
                </a:solidFill>
              </a:rPr>
              <a:t>10600 euros HT</a:t>
            </a:r>
          </a:p>
          <a:p>
            <a:pPr marL="433136" indent="-433136" algn="l" defTabSz="438911">
              <a:lnSpc>
                <a:spcPts val="7400"/>
              </a:lnSpc>
              <a:spcBef>
                <a:spcPts val="1400"/>
              </a:spcBef>
              <a:buClr>
                <a:srgbClr val="47A0F9"/>
              </a:buClr>
              <a:buSzPct val="100000"/>
              <a:buChar char="•"/>
              <a:defRPr sz="4320" u="sng">
                <a:solidFill>
                  <a:srgbClr val="48A0F8"/>
                </a:solidFill>
              </a:defRPr>
            </a:pPr>
            <a:r>
              <a:rPr lang="fr-FR" sz="3800" dirty="0" smtClean="0"/>
              <a:t>6000 </a:t>
            </a:r>
            <a:r>
              <a:rPr sz="3800" dirty="0" smtClean="0"/>
              <a:t>€ </a:t>
            </a:r>
            <a:r>
              <a:rPr lang="fr-FR" sz="3800" dirty="0" smtClean="0"/>
              <a:t>TTC pour MFQ </a:t>
            </a:r>
            <a:endParaRPr sz="3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55" y="3979567"/>
            <a:ext cx="10735349" cy="71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8320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Les 7 questions centrales en pratique"/>
          <p:cNvSpPr txBox="1">
            <a:spLocks noGrp="1"/>
          </p:cNvSpPr>
          <p:nvPr>
            <p:ph type="title"/>
          </p:nvPr>
        </p:nvSpPr>
        <p:spPr>
          <a:xfrm>
            <a:off x="581264" y="2970823"/>
            <a:ext cx="21971007" cy="4648201"/>
          </a:xfrm>
          <a:prstGeom prst="rect">
            <a:avLst/>
          </a:prstGeom>
        </p:spPr>
        <p:txBody>
          <a:bodyPr/>
          <a:lstStyle>
            <a:lvl1pPr>
              <a:defRPr sz="10000" spc="-200"/>
            </a:lvl1pPr>
          </a:lstStyle>
          <a:p>
            <a:r>
              <a:t>Le MFQ BFC devenu organisme de formation </a:t>
            </a:r>
          </a:p>
        </p:txBody>
      </p:sp>
      <p:pic>
        <p:nvPicPr>
          <p:cNvPr id="331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6096" y="11097535"/>
            <a:ext cx="2368128" cy="213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823197" y="1000592"/>
            <a:ext cx="22737606" cy="1710934"/>
          </a:xfrm>
          <a:prstGeom prst="rect">
            <a:avLst/>
          </a:prstGeom>
        </p:spPr>
        <p:txBody>
          <a:bodyPr>
            <a:normAutofit/>
          </a:bodyPr>
          <a:lstStyle>
            <a:lvl1pPr defTabSz="2152321">
              <a:defRPr sz="7469" spc="-194"/>
            </a:lvl1pPr>
          </a:lstStyle>
          <a:p>
            <a:r>
              <a:rPr sz="6000" dirty="0"/>
              <a:t>Formation </a:t>
            </a:r>
            <a:r>
              <a:rPr lang="fr-FR" sz="6000" dirty="0" smtClean="0"/>
              <a:t>Auditeurs internes</a:t>
            </a:r>
            <a:endParaRPr sz="6000" dirty="0"/>
          </a:p>
        </p:txBody>
      </p:sp>
      <p:sp>
        <p:nvSpPr>
          <p:cNvPr id="323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quarter" idx="1"/>
          </p:nvPr>
        </p:nvSpPr>
        <p:spPr>
          <a:xfrm>
            <a:off x="823197" y="1879663"/>
            <a:ext cx="10101573" cy="4194548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384047">
              <a:lnSpc>
                <a:spcPts val="6500"/>
              </a:lnSpc>
              <a:spcBef>
                <a:spcPts val="1200"/>
              </a:spcBef>
              <a:defRPr sz="3780" b="0">
                <a:solidFill>
                  <a:schemeClr val="accent1"/>
                </a:solidFill>
              </a:defRPr>
            </a:pPr>
            <a:r>
              <a:rPr dirty="0" err="1" smtClean="0"/>
              <a:t>Contenu</a:t>
            </a:r>
            <a:endParaRPr dirty="0"/>
          </a:p>
          <a:p>
            <a:pPr marL="571500" indent="-571500" defTabSz="384047">
              <a:lnSpc>
                <a:spcPts val="7100"/>
              </a:lnSpc>
              <a:buFont typeface="Arial" panose="020B0604020202020204" pitchFamily="34" charset="0"/>
              <a:buChar char="•"/>
              <a:defRPr sz="3696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fr-FR" dirty="0" smtClean="0"/>
              <a:t>Intervenant : Serge GUILLEMIN</a:t>
            </a:r>
            <a:endParaRPr dirty="0"/>
          </a:p>
          <a:p>
            <a:pPr marL="538163" indent="-420688" defTabSz="384047">
              <a:buSzPct val="100000"/>
              <a:buFont typeface="Helvetica"/>
              <a:buChar char="•"/>
              <a:defRPr sz="3696" b="0"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3 </a:t>
            </a:r>
            <a:r>
              <a:rPr dirty="0" err="1"/>
              <a:t>jours</a:t>
            </a:r>
            <a:r>
              <a:rPr dirty="0"/>
              <a:t> de formation </a:t>
            </a:r>
            <a:r>
              <a:rPr dirty="0" err="1"/>
              <a:t>sur</a:t>
            </a:r>
            <a:r>
              <a:rPr dirty="0"/>
              <a:t> </a:t>
            </a:r>
            <a:r>
              <a:rPr lang="fr-FR" dirty="0" smtClean="0"/>
              <a:t>ISO 19011, ISO 9001 et Marianne. </a:t>
            </a:r>
          </a:p>
          <a:p>
            <a:pPr marL="538163" indent="-420688" defTabSz="384047">
              <a:buSzPct val="100000"/>
              <a:buFont typeface="Helvetica"/>
              <a:buChar char="•"/>
              <a:defRPr sz="3696" b="0">
                <a:latin typeface="+mn-lt"/>
                <a:ea typeface="+mn-ea"/>
                <a:cs typeface="+mn-cs"/>
                <a:sym typeface="Helvetica"/>
              </a:defRPr>
            </a:pPr>
            <a:r>
              <a:rPr lang="fr-FR" dirty="0" err="1" smtClean="0"/>
              <a:t>Serious</a:t>
            </a:r>
            <a:r>
              <a:rPr lang="fr-FR" dirty="0" smtClean="0"/>
              <a:t> </a:t>
            </a:r>
            <a:r>
              <a:rPr lang="fr-FR" dirty="0" err="1" smtClean="0"/>
              <a:t>game</a:t>
            </a:r>
            <a:r>
              <a:rPr lang="fr-FR" dirty="0" smtClean="0"/>
              <a:t> « Panique à la Maison de retraite »</a:t>
            </a:r>
            <a:endParaRPr dirty="0"/>
          </a:p>
          <a:p>
            <a:pPr algn="just" defTabSz="384047">
              <a:lnSpc>
                <a:spcPts val="9400"/>
              </a:lnSpc>
              <a:spcBef>
                <a:spcPts val="1200"/>
              </a:spcBef>
              <a:defRPr sz="6216" b="0">
                <a:solidFill>
                  <a:schemeClr val="accent1"/>
                </a:solidFill>
              </a:defRPr>
            </a:pPr>
            <a:endParaRPr dirty="0"/>
          </a:p>
        </p:txBody>
      </p:sp>
      <p:pic>
        <p:nvPicPr>
          <p:cNvPr id="324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Une démarche RSE se caractérise par l’aptitude à écouter les parties les plus influentes sur votre activité et vos décisions afin de capter leurs besoins.…"/>
          <p:cNvSpPr txBox="1"/>
          <p:nvPr/>
        </p:nvSpPr>
        <p:spPr>
          <a:xfrm>
            <a:off x="11788142" y="1879663"/>
            <a:ext cx="11514506" cy="3790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lnSpc>
                <a:spcPts val="7800"/>
              </a:lnSpc>
              <a:spcBef>
                <a:spcPts val="1500"/>
              </a:spcBef>
              <a:defRPr sz="4500">
                <a:solidFill>
                  <a:schemeClr val="accent1"/>
                </a:solidFill>
              </a:defRPr>
            </a:pPr>
            <a:r>
              <a:rPr dirty="0" smtClean="0"/>
              <a:t>Montage </a:t>
            </a:r>
            <a:r>
              <a:rPr dirty="0"/>
              <a:t>Financier</a:t>
            </a:r>
          </a:p>
          <a:p>
            <a:pPr algn="l" defTabSz="457200">
              <a:lnSpc>
                <a:spcPts val="7800"/>
              </a:lnSpc>
              <a:spcBef>
                <a:spcPts val="1500"/>
              </a:spcBef>
              <a:buSzPct val="100000"/>
              <a:defRPr sz="4500">
                <a:solidFill>
                  <a:srgbClr val="000000"/>
                </a:solidFill>
              </a:defRPr>
            </a:pPr>
            <a:r>
              <a:rPr lang="fr-FR" sz="3600" dirty="0" smtClean="0"/>
              <a:t>Facturation directe par MFQ aux adhérents : 300€ </a:t>
            </a:r>
            <a:endParaRPr sz="3600" dirty="0"/>
          </a:p>
          <a:p>
            <a:pPr algn="l" defTabSz="457200">
              <a:lnSpc>
                <a:spcPts val="7800"/>
              </a:lnSpc>
              <a:spcBef>
                <a:spcPts val="1500"/>
              </a:spcBef>
              <a:defRPr sz="4500" u="sng">
                <a:solidFill>
                  <a:schemeClr val="accent1"/>
                </a:solidFill>
              </a:defRPr>
            </a:pPr>
            <a:r>
              <a:rPr lang="fr-FR" sz="3600" dirty="0" smtClean="0"/>
              <a:t>300 </a:t>
            </a:r>
            <a:r>
              <a:rPr sz="3600" dirty="0" smtClean="0"/>
              <a:t>€ </a:t>
            </a:r>
            <a:r>
              <a:rPr sz="3600" dirty="0"/>
              <a:t>de </a:t>
            </a:r>
            <a:r>
              <a:rPr sz="3600" dirty="0" err="1"/>
              <a:t>revenu</a:t>
            </a:r>
            <a:r>
              <a:rPr sz="3600" dirty="0"/>
              <a:t> net pour </a:t>
            </a:r>
            <a:r>
              <a:rPr sz="3600" dirty="0" err="1"/>
              <a:t>l’association</a:t>
            </a:r>
            <a:endParaRPr sz="3600" dirty="0"/>
          </a:p>
        </p:txBody>
      </p:sp>
      <p:sp>
        <p:nvSpPr>
          <p:cNvPr id="6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quarter" idx="1"/>
          </p:nvPr>
        </p:nvSpPr>
        <p:spPr>
          <a:xfrm>
            <a:off x="1005197" y="7060019"/>
            <a:ext cx="10101574" cy="4890976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29768">
              <a:lnSpc>
                <a:spcPct val="120000"/>
              </a:lnSpc>
              <a:spcBef>
                <a:spcPts val="1400"/>
              </a:spcBef>
              <a:defRPr sz="4230">
                <a:solidFill>
                  <a:srgbClr val="1E4C7C"/>
                </a:solidFill>
              </a:defRPr>
            </a:pPr>
            <a:r>
              <a:rPr sz="3780" b="0" dirty="0" err="1">
                <a:solidFill>
                  <a:schemeClr val="accent1"/>
                </a:solidFill>
              </a:rPr>
              <a:t>Contenu</a:t>
            </a:r>
            <a:endParaRPr sz="3780" b="0" dirty="0">
              <a:solidFill>
                <a:schemeClr val="accent1"/>
              </a:solidFill>
            </a:endParaRPr>
          </a:p>
          <a:p>
            <a:pPr defTabSz="429768">
              <a:lnSpc>
                <a:spcPct val="120000"/>
              </a:lnSpc>
              <a:spcBef>
                <a:spcPts val="1400"/>
              </a:spcBef>
              <a:defRPr sz="4230" b="0">
                <a:solidFill>
                  <a:schemeClr val="accent1"/>
                </a:solidFill>
              </a:defRPr>
            </a:pP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2 </a:t>
            </a:r>
            <a:r>
              <a:rPr sz="3696" b="0" dirty="0" smtClean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modules:</a:t>
            </a:r>
            <a:r>
              <a:rPr lang="fr-FR" sz="3696" b="0" dirty="0" smtClean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</a:t>
            </a:r>
            <a:r>
              <a:rPr sz="3696" b="0" dirty="0" smtClean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Initiation 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+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Maitrise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de la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méthode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BC</a:t>
            </a:r>
          </a:p>
          <a:p>
            <a:pPr defTabSz="429768">
              <a:lnSpc>
                <a:spcPct val="120000"/>
              </a:lnSpc>
              <a:spcBef>
                <a:spcPts val="1400"/>
              </a:spcBef>
              <a:defRPr sz="4230" b="0">
                <a:solidFill>
                  <a:schemeClr val="accent1"/>
                </a:solidFill>
              </a:defRPr>
            </a:pP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Formation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portée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par François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Kornmann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,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créateur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de la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méthode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3696" b="0" dirty="0" smtClean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de l’ADEME </a:t>
            </a:r>
            <a:r>
              <a:rPr sz="3696" b="0" dirty="0" err="1" smtClean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basée</a:t>
            </a:r>
            <a:r>
              <a:rPr sz="3696" b="0" dirty="0" smtClean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sur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les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travaux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 de Jean-Marc </a:t>
            </a:r>
            <a:r>
              <a:rPr sz="3696" b="0" dirty="0" err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Jancovici</a:t>
            </a:r>
            <a:r>
              <a:rPr sz="3696" b="0" dirty="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7" name="Une démarche RSE se caractérise par l’aptitude à écouter les parties les plus influentes sur votre activité et vos décisions afin de capter leurs besoins.…"/>
          <p:cNvSpPr txBox="1"/>
          <p:nvPr/>
        </p:nvSpPr>
        <p:spPr>
          <a:xfrm>
            <a:off x="12071575" y="7035972"/>
            <a:ext cx="11714906" cy="7346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374904">
              <a:lnSpc>
                <a:spcPct val="120000"/>
              </a:lnSpc>
              <a:spcBef>
                <a:spcPts val="1200"/>
              </a:spcBef>
              <a:defRPr sz="4182" b="1">
                <a:solidFill>
                  <a:srgbClr val="1E4C7C"/>
                </a:solidFill>
              </a:defRPr>
            </a:pPr>
            <a:r>
              <a:rPr sz="4500" dirty="0">
                <a:solidFill>
                  <a:schemeClr val="accent1"/>
                </a:solidFill>
              </a:rPr>
              <a:t>Montage Financier</a:t>
            </a:r>
          </a:p>
          <a:p>
            <a:pPr algn="l" defTabSz="374904">
              <a:lnSpc>
                <a:spcPct val="120000"/>
              </a:lnSpc>
              <a:spcBef>
                <a:spcPts val="1200"/>
              </a:spcBef>
              <a:defRPr sz="3690">
                <a:solidFill>
                  <a:schemeClr val="accent1"/>
                </a:solidFill>
              </a:defRPr>
            </a:pPr>
            <a:r>
              <a:rPr lang="fr-FR" dirty="0" smtClean="0"/>
              <a:t>Coût de la formation : </a:t>
            </a:r>
            <a:r>
              <a:rPr dirty="0" smtClean="0"/>
              <a:t>12000 </a:t>
            </a:r>
            <a:r>
              <a:rPr lang="fr-FR" dirty="0" smtClean="0"/>
              <a:t>€</a:t>
            </a:r>
            <a:endParaRPr dirty="0"/>
          </a:p>
          <a:p>
            <a:pPr algn="l" defTabSz="374904">
              <a:lnSpc>
                <a:spcPct val="120000"/>
              </a:lnSpc>
              <a:spcBef>
                <a:spcPts val="1200"/>
              </a:spcBef>
              <a:defRPr sz="3690">
                <a:solidFill>
                  <a:srgbClr val="1E4C7C"/>
                </a:solidFill>
              </a:defRPr>
            </a:pPr>
            <a:r>
              <a:rPr lang="fr-FR" sz="3690" dirty="0" smtClean="0">
                <a:solidFill>
                  <a:schemeClr val="accent1"/>
                </a:solidFill>
              </a:rPr>
              <a:t>Participation </a:t>
            </a:r>
            <a:r>
              <a:rPr lang="fr-FR" sz="3690" dirty="0">
                <a:solidFill>
                  <a:schemeClr val="accent1"/>
                </a:solidFill>
              </a:rPr>
              <a:t>des stagiaires : </a:t>
            </a:r>
            <a:r>
              <a:rPr sz="3690" dirty="0">
                <a:solidFill>
                  <a:schemeClr val="accent1"/>
                </a:solidFill>
              </a:rPr>
              <a:t>12</a:t>
            </a:r>
            <a:r>
              <a:rPr lang="fr-FR" sz="3690" dirty="0">
                <a:solidFill>
                  <a:schemeClr val="accent1"/>
                </a:solidFill>
              </a:rPr>
              <a:t> </a:t>
            </a:r>
            <a:r>
              <a:rPr sz="3690" dirty="0">
                <a:solidFill>
                  <a:schemeClr val="accent1"/>
                </a:solidFill>
              </a:rPr>
              <a:t>420 euros </a:t>
            </a:r>
          </a:p>
          <a:p>
            <a:pPr algn="l" defTabSz="374904">
              <a:lnSpc>
                <a:spcPct val="120000"/>
              </a:lnSpc>
              <a:spcBef>
                <a:spcPts val="1200"/>
              </a:spcBef>
              <a:defRPr sz="3690">
                <a:solidFill>
                  <a:srgbClr val="1E4C7C"/>
                </a:solidFill>
              </a:defRPr>
            </a:pPr>
            <a:r>
              <a:rPr lang="fr-FR" sz="3600" u="sng" dirty="0">
                <a:solidFill>
                  <a:schemeClr val="accent1"/>
                </a:solidFill>
              </a:rPr>
              <a:t>Recette MFQ : </a:t>
            </a:r>
            <a:r>
              <a:rPr sz="3600" u="sng" dirty="0">
                <a:solidFill>
                  <a:schemeClr val="accent1"/>
                </a:solidFill>
              </a:rPr>
              <a:t>420 </a:t>
            </a:r>
            <a:r>
              <a:rPr lang="fr-FR" sz="3600" u="sng" dirty="0">
                <a:solidFill>
                  <a:schemeClr val="accent1"/>
                </a:solidFill>
              </a:rPr>
              <a:t>€</a:t>
            </a:r>
            <a:r>
              <a:rPr sz="3600" u="sng" dirty="0">
                <a:solidFill>
                  <a:schemeClr val="accent1"/>
                </a:solidFill>
              </a:rPr>
              <a:t> </a:t>
            </a:r>
            <a:r>
              <a:rPr lang="fr-FR" sz="3600" u="sng" dirty="0">
                <a:solidFill>
                  <a:schemeClr val="accent1"/>
                </a:solidFill>
              </a:rPr>
              <a:t>au titre de la gestion administrative</a:t>
            </a:r>
            <a:endParaRPr sz="3600" u="sng" dirty="0">
              <a:solidFill>
                <a:schemeClr val="accent1"/>
              </a:solidFill>
            </a:endParaRPr>
          </a:p>
        </p:txBody>
      </p:sp>
      <p:sp>
        <p:nvSpPr>
          <p:cNvPr id="8" name="La Responsabilité Sociétale et Environnementale des organisations, c’est à dire ?"/>
          <p:cNvSpPr txBox="1">
            <a:spLocks/>
          </p:cNvSpPr>
          <p:nvPr/>
        </p:nvSpPr>
        <p:spPr>
          <a:xfrm>
            <a:off x="756897" y="6393103"/>
            <a:ext cx="19910446" cy="938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21888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700" b="1" i="0" u="none" strike="noStrike" cap="none" spc="-20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4D8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hangingPunct="1"/>
            <a:r>
              <a:rPr lang="fr-FR" sz="6000" dirty="0" smtClean="0"/>
              <a:t>Formation Bilan Carbone® avec l’IFC</a:t>
            </a:r>
            <a:endParaRPr lang="fr-FR" sz="6000" dirty="0"/>
          </a:p>
        </p:txBody>
      </p:sp>
      <p:sp>
        <p:nvSpPr>
          <p:cNvPr id="2" name="Rectangle 1"/>
          <p:cNvSpPr/>
          <p:nvPr/>
        </p:nvSpPr>
        <p:spPr>
          <a:xfrm>
            <a:off x="1487479" y="11655706"/>
            <a:ext cx="18449282" cy="12772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7700" b="1" spc="-200" dirty="0">
                <a:solidFill>
                  <a:srgbClr val="004D80"/>
                </a:solidFill>
              </a:rPr>
              <a:t>Recette formation MFQ BFC 2021 :  720 €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Les 7 questions centrales en pratique"/>
          <p:cNvSpPr txBox="1">
            <a:spLocks noGrp="1"/>
          </p:cNvSpPr>
          <p:nvPr>
            <p:ph type="title"/>
          </p:nvPr>
        </p:nvSpPr>
        <p:spPr>
          <a:xfrm>
            <a:off x="581264" y="2970823"/>
            <a:ext cx="21971007" cy="4648201"/>
          </a:xfrm>
          <a:prstGeom prst="rect">
            <a:avLst/>
          </a:prstGeom>
        </p:spPr>
        <p:txBody>
          <a:bodyPr/>
          <a:lstStyle>
            <a:lvl1pPr>
              <a:defRPr sz="10000" spc="-200"/>
            </a:lvl1pPr>
          </a:lstStyle>
          <a:p>
            <a:r>
              <a:t>Autres temps forts 2021</a:t>
            </a:r>
          </a:p>
        </p:txBody>
      </p:sp>
      <p:pic>
        <p:nvPicPr>
          <p:cNvPr id="270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6096" y="11097535"/>
            <a:ext cx="2368128" cy="213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3216705" y="615835"/>
            <a:ext cx="18543130" cy="1710934"/>
          </a:xfrm>
          <a:prstGeom prst="rect">
            <a:avLst/>
          </a:prstGeom>
        </p:spPr>
        <p:txBody>
          <a:bodyPr/>
          <a:lstStyle>
            <a:lvl1pPr defTabSz="2218888">
              <a:defRPr sz="7700" spc="-200"/>
            </a:lvl1pPr>
          </a:lstStyle>
          <a:p>
            <a:r>
              <a:t>Des événements de sensibilisation</a:t>
            </a:r>
          </a:p>
        </p:txBody>
      </p:sp>
      <p:sp>
        <p:nvSpPr>
          <p:cNvPr id="273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quarter" idx="1"/>
          </p:nvPr>
        </p:nvSpPr>
        <p:spPr>
          <a:xfrm>
            <a:off x="1413908" y="4124208"/>
            <a:ext cx="11392239" cy="2401506"/>
          </a:xfrm>
          <a:prstGeom prst="rect">
            <a:avLst/>
          </a:prstGeom>
        </p:spPr>
        <p:txBody>
          <a:bodyPr lIns="50800" tIns="50800" rIns="50800" bIns="50800">
            <a:normAutofit fontScale="85000" lnSpcReduction="10000"/>
          </a:bodyPr>
          <a:lstStyle/>
          <a:p>
            <a:pPr algn="just" defTabSz="182880">
              <a:lnSpc>
                <a:spcPts val="4500"/>
              </a:lnSpc>
              <a:spcBef>
                <a:spcPts val="600"/>
              </a:spcBef>
              <a:defRPr sz="2960" b="0">
                <a:solidFill>
                  <a:schemeClr val="accent1"/>
                </a:solidFill>
              </a:defRPr>
            </a:pPr>
            <a:r>
              <a:rPr dirty="0"/>
              <a:t>SAQ en Suisse et MQQ au Québec nous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sollicités</a:t>
            </a:r>
            <a:r>
              <a:rPr dirty="0"/>
              <a:t> pour </a:t>
            </a:r>
            <a:r>
              <a:rPr dirty="0" err="1"/>
              <a:t>mettre</a:t>
            </a:r>
            <a:r>
              <a:rPr dirty="0"/>
              <a:t> en place un cycle </a:t>
            </a:r>
            <a:r>
              <a:rPr dirty="0" err="1"/>
              <a:t>d’événements</a:t>
            </a:r>
            <a:r>
              <a:rPr dirty="0"/>
              <a:t> </a:t>
            </a:r>
            <a:r>
              <a:rPr dirty="0" err="1"/>
              <a:t>dont</a:t>
            </a:r>
            <a:r>
              <a:rPr dirty="0"/>
              <a:t> le premier </a:t>
            </a:r>
            <a:r>
              <a:rPr lang="fr-FR" dirty="0" smtClean="0"/>
              <a:t>a</a:t>
            </a:r>
            <a:r>
              <a:rPr dirty="0" smtClean="0"/>
              <a:t> </a:t>
            </a:r>
            <a:r>
              <a:rPr dirty="0" err="1"/>
              <a:t>eu</a:t>
            </a:r>
            <a:r>
              <a:rPr dirty="0"/>
              <a:t> lieu le 25 mars </a:t>
            </a:r>
            <a:r>
              <a:rPr dirty="0" err="1"/>
              <a:t>sur</a:t>
            </a:r>
            <a:r>
              <a:rPr dirty="0"/>
              <a:t> le </a:t>
            </a:r>
            <a:r>
              <a:rPr dirty="0" err="1"/>
              <a:t>thème</a:t>
            </a:r>
            <a:r>
              <a:rPr dirty="0"/>
              <a:t> des </a:t>
            </a:r>
            <a:r>
              <a:rPr dirty="0" err="1"/>
              <a:t>défis</a:t>
            </a:r>
            <a:r>
              <a:rPr dirty="0"/>
              <a:t> du </a:t>
            </a:r>
            <a:r>
              <a:rPr dirty="0" err="1"/>
              <a:t>rôle</a:t>
            </a:r>
            <a:r>
              <a:rPr dirty="0"/>
              <a:t> </a:t>
            </a:r>
            <a:r>
              <a:rPr dirty="0" err="1"/>
              <a:t>qualité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la transformation </a:t>
            </a:r>
            <a:r>
              <a:rPr dirty="0" err="1"/>
              <a:t>numérique</a:t>
            </a:r>
            <a:r>
              <a:rPr dirty="0"/>
              <a:t> des </a:t>
            </a:r>
            <a:r>
              <a:rPr dirty="0" err="1"/>
              <a:t>organisations</a:t>
            </a:r>
            <a:r>
              <a:rPr dirty="0"/>
              <a:t>. Plus de 300 participants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suivi</a:t>
            </a:r>
            <a:r>
              <a:rPr dirty="0"/>
              <a:t> les </a:t>
            </a:r>
            <a:r>
              <a:rPr dirty="0" err="1"/>
              <a:t>échanges</a:t>
            </a:r>
            <a:r>
              <a:rPr dirty="0"/>
              <a:t> </a:t>
            </a:r>
            <a:r>
              <a:rPr dirty="0" err="1"/>
              <a:t>particulièrement</a:t>
            </a:r>
            <a:r>
              <a:rPr dirty="0"/>
              <a:t> </a:t>
            </a:r>
            <a:r>
              <a:rPr dirty="0" err="1"/>
              <a:t>nourris</a:t>
            </a:r>
            <a:r>
              <a:rPr dirty="0"/>
              <a:t>.</a:t>
            </a:r>
          </a:p>
          <a:p>
            <a:pPr algn="just" defTabSz="182880">
              <a:lnSpc>
                <a:spcPts val="4500"/>
              </a:lnSpc>
              <a:spcBef>
                <a:spcPts val="600"/>
              </a:spcBef>
              <a:defRPr sz="2960" b="0">
                <a:solidFill>
                  <a:schemeClr val="accent1"/>
                </a:solidFill>
              </a:defRPr>
            </a:pPr>
            <a:endParaRPr dirty="0"/>
          </a:p>
          <a:p>
            <a:pPr defTabSz="182880">
              <a:lnSpc>
                <a:spcPts val="2500"/>
              </a:lnSpc>
              <a:defRPr sz="1040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defTabSz="182880">
              <a:lnSpc>
                <a:spcPts val="2500"/>
              </a:lnSpc>
              <a:defRPr sz="1040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defTabSz="182880">
              <a:lnSpc>
                <a:spcPts val="3100"/>
              </a:lnSpc>
              <a:spcBef>
                <a:spcPts val="600"/>
              </a:spcBef>
              <a:defRPr sz="1800" b="0">
                <a:solidFill>
                  <a:schemeClr val="accent1"/>
                </a:solidFill>
              </a:defRPr>
            </a:pPr>
            <a:endParaRPr dirty="0"/>
          </a:p>
        </p:txBody>
      </p:sp>
      <p:pic>
        <p:nvPicPr>
          <p:cNvPr id="274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Capture-d’écran-2021-03-11-à-14.33.08-750x350.png" descr="Capture-d’écran-2021-03-11-à-14.33.08-750x35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09961" y="2414082"/>
            <a:ext cx="8736462" cy="4077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Capture d’écran 2022-01-24 à 15.37.21.png" descr="Capture d’écran 2022-01-24 à 15.37.2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00594" y="6578412"/>
            <a:ext cx="8153401" cy="500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Une démarche RSE se caractérise par l’aptitude à écouter les parties les plus influentes sur votre activité et vos décisions afin de capter leurs besoins.…"/>
          <p:cNvSpPr txBox="1"/>
          <p:nvPr/>
        </p:nvSpPr>
        <p:spPr>
          <a:xfrm>
            <a:off x="1413908" y="8323153"/>
            <a:ext cx="11392239" cy="2136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 fontScale="77500" lnSpcReduction="20000"/>
          </a:bodyPr>
          <a:lstStyle/>
          <a:p>
            <a:pPr algn="just" defTabSz="182880">
              <a:lnSpc>
                <a:spcPts val="4500"/>
              </a:lnSpc>
              <a:spcBef>
                <a:spcPts val="600"/>
              </a:spcBef>
              <a:defRPr sz="2960">
                <a:solidFill>
                  <a:schemeClr val="accent1"/>
                </a:solidFill>
              </a:defRPr>
            </a:pPr>
            <a:r>
              <a:rPr dirty="0"/>
              <a:t>SAQ en Suisse et MFQ BFC </a:t>
            </a:r>
            <a:r>
              <a:rPr dirty="0" err="1"/>
              <a:t>ont</a:t>
            </a:r>
            <a:r>
              <a:rPr dirty="0"/>
              <a:t> </a:t>
            </a:r>
            <a:r>
              <a:rPr dirty="0" err="1"/>
              <a:t>proposé</a:t>
            </a:r>
            <a:r>
              <a:rPr dirty="0"/>
              <a:t> </a:t>
            </a:r>
            <a:r>
              <a:rPr dirty="0" err="1"/>
              <a:t>une</a:t>
            </a:r>
            <a:r>
              <a:rPr dirty="0"/>
              <a:t> table </a:t>
            </a:r>
            <a:r>
              <a:rPr dirty="0" err="1"/>
              <a:t>ronde</a:t>
            </a:r>
            <a:r>
              <a:rPr dirty="0"/>
              <a:t> </a:t>
            </a:r>
            <a:r>
              <a:rPr dirty="0" err="1"/>
              <a:t>réunissant</a:t>
            </a:r>
            <a:r>
              <a:rPr dirty="0"/>
              <a:t> des experts RSE de part et </a:t>
            </a:r>
            <a:r>
              <a:rPr dirty="0" err="1"/>
              <a:t>d’autre</a:t>
            </a:r>
            <a:r>
              <a:rPr dirty="0"/>
              <a:t> de la </a:t>
            </a:r>
            <a:r>
              <a:rPr dirty="0" err="1"/>
              <a:t>frontière</a:t>
            </a:r>
            <a:r>
              <a:rPr dirty="0"/>
              <a:t>.</a:t>
            </a:r>
          </a:p>
          <a:p>
            <a:pPr algn="just" defTabSz="182880">
              <a:lnSpc>
                <a:spcPts val="4500"/>
              </a:lnSpc>
              <a:spcBef>
                <a:spcPts val="600"/>
              </a:spcBef>
              <a:defRPr sz="2960">
                <a:solidFill>
                  <a:schemeClr val="accent1"/>
                </a:solidFill>
              </a:defRPr>
            </a:pPr>
            <a:r>
              <a:rPr dirty="0"/>
              <a:t>Un </a:t>
            </a:r>
            <a:r>
              <a:rPr dirty="0" err="1"/>
              <a:t>événement</a:t>
            </a:r>
            <a:r>
              <a:rPr dirty="0"/>
              <a:t> </a:t>
            </a:r>
            <a:r>
              <a:rPr dirty="0" smtClean="0"/>
              <a:t>qui</a:t>
            </a:r>
            <a:r>
              <a:rPr lang="fr-FR" dirty="0" smtClean="0"/>
              <a:t> a </a:t>
            </a:r>
            <a:r>
              <a:rPr dirty="0" err="1" smtClean="0"/>
              <a:t>réuni</a:t>
            </a:r>
            <a:r>
              <a:rPr dirty="0" smtClean="0"/>
              <a:t> </a:t>
            </a:r>
            <a:r>
              <a:rPr dirty="0" err="1"/>
              <a:t>une</a:t>
            </a:r>
            <a:r>
              <a:rPr dirty="0"/>
              <a:t> belle </a:t>
            </a:r>
            <a:r>
              <a:rPr dirty="0" err="1" smtClean="0"/>
              <a:t>trentaine</a:t>
            </a:r>
            <a:r>
              <a:rPr dirty="0" smtClean="0"/>
              <a:t> </a:t>
            </a:r>
            <a:r>
              <a:rPr dirty="0"/>
              <a:t>de </a:t>
            </a:r>
            <a:r>
              <a:rPr dirty="0" err="1"/>
              <a:t>personnes</a:t>
            </a:r>
            <a:r>
              <a:rPr dirty="0"/>
              <a:t> en visio le 7 </a:t>
            </a:r>
            <a:r>
              <a:rPr dirty="0" err="1"/>
              <a:t>octobre</a:t>
            </a:r>
            <a:r>
              <a:rPr dirty="0"/>
              <a:t> 2021.</a:t>
            </a:r>
          </a:p>
          <a:p>
            <a:pPr algn="just" defTabSz="182880">
              <a:lnSpc>
                <a:spcPts val="4500"/>
              </a:lnSpc>
              <a:spcBef>
                <a:spcPts val="600"/>
              </a:spcBef>
              <a:defRPr sz="2960">
                <a:solidFill>
                  <a:schemeClr val="accent1"/>
                </a:solidFill>
              </a:defRPr>
            </a:pPr>
            <a:endParaRPr dirty="0"/>
          </a:p>
          <a:p>
            <a:pPr algn="l" defTabSz="182880">
              <a:lnSpc>
                <a:spcPts val="2500"/>
              </a:lnSpc>
              <a:defRPr sz="104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algn="l" defTabSz="182880">
              <a:lnSpc>
                <a:spcPts val="2500"/>
              </a:lnSpc>
              <a:defRPr sz="104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algn="l" defTabSz="182880">
              <a:lnSpc>
                <a:spcPts val="31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pPr>
            <a:endParaRPr dirty="0"/>
          </a:p>
        </p:txBody>
      </p:sp>
      <p:sp>
        <p:nvSpPr>
          <p:cNvPr id="278" name="La Responsabilité Sociétale et Environnementale des organisations, c’est à dire ?"/>
          <p:cNvSpPr txBox="1"/>
          <p:nvPr/>
        </p:nvSpPr>
        <p:spPr>
          <a:xfrm>
            <a:off x="265646" y="1632586"/>
            <a:ext cx="8607822" cy="862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442277">
              <a:lnSpc>
                <a:spcPct val="80000"/>
              </a:lnSpc>
              <a:defRPr sz="5005" b="1" spc="-130">
                <a:solidFill>
                  <a:srgbClr val="004D80"/>
                </a:solidFill>
              </a:defRPr>
            </a:lvl1pPr>
          </a:lstStyle>
          <a:p>
            <a:r>
              <a:t>A l’international…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re 1"/>
          <p:cNvSpPr txBox="1">
            <a:spLocks noGrp="1"/>
          </p:cNvSpPr>
          <p:nvPr>
            <p:ph type="title"/>
          </p:nvPr>
        </p:nvSpPr>
        <p:spPr>
          <a:xfrm>
            <a:off x="1014121" y="38701"/>
            <a:ext cx="21971001" cy="143316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292036">
              <a:defRPr sz="7990" spc="-188"/>
            </a:lvl1pPr>
          </a:lstStyle>
          <a:p>
            <a:r>
              <a:t>Les pilotes racontent la vie des clubs en 2021…</a:t>
            </a:r>
          </a:p>
        </p:txBody>
      </p:sp>
      <p:sp>
        <p:nvSpPr>
          <p:cNvPr id="296" name="Espace réservé du texte 3"/>
          <p:cNvSpPr txBox="1">
            <a:spLocks noGrp="1"/>
          </p:cNvSpPr>
          <p:nvPr>
            <p:ph type="body" idx="1"/>
          </p:nvPr>
        </p:nvSpPr>
        <p:spPr>
          <a:xfrm>
            <a:off x="1490747" y="2397481"/>
            <a:ext cx="20391203" cy="1053164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pPr>
            <a:r>
              <a:t>Club experts RSE :</a:t>
            </a:r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« En 2020 l’équipe a été constituée, et nous avions défini les objectifs du groupe et suivi les formations nécessaires.</a:t>
            </a:r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En 2021, nous avons d’abord co-construit une méthodologie et des outils nous permettant d’accompagner les entreprises dans leur démarche RSE.</a:t>
            </a:r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Après un peu de prospection, nous avons pu lancer les premiers accompagnements :</a:t>
            </a:r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25 devis avaient été réalisés, pour 7 accompagnements initiés sur l’année, qui se termineront en ce début d’année 2022, pilotés par 6 experts et suivis par 2 observateurs futurs experts. De nouveaux devis ont été signés en ce début d’année 2022. »  </a:t>
            </a:r>
            <a:r>
              <a:rPr b="1" i="1"/>
              <a:t>Laurent Guyon</a:t>
            </a:r>
            <a:br>
              <a:rPr b="1" i="1"/>
            </a:br>
            <a:endParaRPr b="1" i="1"/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b="1" i="1"/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4800">
              <a:latin typeface="+mn-lt"/>
              <a:ea typeface="+mn-ea"/>
              <a:cs typeface="+mn-cs"/>
              <a:sym typeface="Helvetica Neue"/>
            </a:endParaRPr>
          </a:p>
          <a:p>
            <a:pPr marL="609600" indent="-609600" defTabSz="457200">
              <a:buSzPct val="123000"/>
              <a:buChar char="•"/>
              <a:defRPr sz="1200" b="0">
                <a:latin typeface="+mj-lt"/>
                <a:ea typeface="+mj-ea"/>
                <a:cs typeface="+mj-cs"/>
                <a:sym typeface="Helvetica"/>
              </a:defRPr>
            </a:pPr>
            <a:r>
              <a:rPr sz="4800">
                <a:latin typeface="+mn-lt"/>
                <a:ea typeface="+mn-ea"/>
                <a:cs typeface="+mn-cs"/>
                <a:sym typeface="Helvetica Neue"/>
              </a:rPr>
              <a:t> </a:t>
            </a:r>
            <a:r>
              <a:rPr sz="4800"/>
              <a:t>Club Lean : </a:t>
            </a:r>
            <a:r>
              <a:t/>
            </a:r>
            <a:br/>
            <a:r>
              <a:t/>
            </a:r>
            <a:br/>
            <a:r>
              <a:rPr sz="2600">
                <a:latin typeface="Avenir Next Regular"/>
                <a:ea typeface="Avenir Next Regular"/>
                <a:cs typeface="Avenir Next Regular"/>
                <a:sym typeface="Avenir Next Regular"/>
              </a:rPr>
              <a:t>« - Le diagnostic préliminaire est disponible</a:t>
            </a:r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- La lean tool box est en cours de construction</a:t>
            </a:r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- 2 réunion Zoom sur la digitalisation des routines de production et de supervision, vidéos consultables sur la chaine YouTube du MFQ !</a:t>
            </a:r>
          </a:p>
          <a:p>
            <a:pPr algn="just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t>- J’ai essayé d'organiser une visite d'entreprise qui est tombée à l'eau faute de participants »  </a:t>
            </a:r>
            <a:r>
              <a:rPr b="1" i="1"/>
              <a:t>Jean-Philippe Olivier</a:t>
            </a:r>
          </a:p>
        </p:txBody>
      </p:sp>
      <p:pic>
        <p:nvPicPr>
          <p:cNvPr id="4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9" cy="21362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913133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re 1"/>
          <p:cNvSpPr txBox="1">
            <a:spLocks noGrp="1"/>
          </p:cNvSpPr>
          <p:nvPr>
            <p:ph type="title"/>
          </p:nvPr>
        </p:nvSpPr>
        <p:spPr>
          <a:xfrm>
            <a:off x="1014121" y="38701"/>
            <a:ext cx="21971001" cy="143316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292036">
              <a:defRPr sz="7990" spc="-188"/>
            </a:lvl1pPr>
          </a:lstStyle>
          <a:p>
            <a:r>
              <a:t>Les pilotes racontent la vie des clubs en 2021…</a:t>
            </a:r>
          </a:p>
        </p:txBody>
      </p:sp>
      <p:sp>
        <p:nvSpPr>
          <p:cNvPr id="299" name="Espace réservé du texte 3"/>
          <p:cNvSpPr txBox="1">
            <a:spLocks noGrp="1"/>
          </p:cNvSpPr>
          <p:nvPr>
            <p:ph type="body" idx="1"/>
          </p:nvPr>
        </p:nvSpPr>
        <p:spPr>
          <a:xfrm>
            <a:off x="824513" y="2469623"/>
            <a:ext cx="22350217" cy="10384356"/>
          </a:xfrm>
          <a:prstGeom prst="rect">
            <a:avLst/>
          </a:prstGeom>
        </p:spPr>
        <p:txBody>
          <a:bodyPr lIns="50800" tIns="50800" rIns="50800" bIns="50800"/>
          <a:lstStyle/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pPr>
            <a:r>
              <a:rPr dirty="0"/>
              <a:t>Club </a:t>
            </a:r>
            <a:r>
              <a:rPr dirty="0" err="1"/>
              <a:t>auditeurs</a:t>
            </a:r>
            <a:r>
              <a:rPr dirty="0"/>
              <a:t> </a:t>
            </a:r>
            <a:r>
              <a:rPr dirty="0" err="1"/>
              <a:t>croisés</a:t>
            </a:r>
            <a:r>
              <a:rPr dirty="0"/>
              <a:t>:</a:t>
            </a:r>
            <a:br>
              <a:rPr dirty="0"/>
            </a:b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« 109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auditeurs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référencés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dont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95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actifs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, 5 entrées en 2021,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peu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d’audits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réalisés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(26) et de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nouvelles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qualifications SP+, ISO 37101 » </a:t>
            </a:r>
            <a:b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</a:br>
            <a:r>
              <a:rPr sz="2600" b="1" i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Serge Guillemin</a:t>
            </a:r>
          </a:p>
          <a:p>
            <a:pPr marL="609600" indent="-609600" defTabSz="2438337">
              <a:lnSpc>
                <a:spcPct val="90000"/>
              </a:lnSpc>
              <a:spcBef>
                <a:spcPts val="4500"/>
              </a:spcBef>
              <a:buSzPct val="123000"/>
              <a:buChar char="•"/>
              <a:defRPr sz="4800" b="0"/>
            </a:pPr>
            <a:r>
              <a:rPr dirty="0"/>
              <a:t>Club </a:t>
            </a:r>
            <a:r>
              <a:rPr dirty="0" err="1"/>
              <a:t>facilitateurs</a:t>
            </a:r>
            <a:r>
              <a:rPr dirty="0"/>
              <a:t>:</a:t>
            </a:r>
            <a:br>
              <a:rPr dirty="0"/>
            </a:b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« 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Deux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ateliers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ont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eu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lieu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autour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de la notion de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maturité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collective d'un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groupe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.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Dans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le premier atelier nous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avons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exploré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les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différents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ressorts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permettant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à un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groupe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de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prendre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une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décision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collective.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Lors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du second nous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avons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regardé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comment faire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travailler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une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équipe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sur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son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propre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développement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en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considérant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les aspirations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individuelles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et collectives.</a:t>
            </a:r>
          </a:p>
          <a:p>
            <a:pPr marL="542925" lvl="2" indent="-85725" defTabSz="457200">
              <a:buSzTx/>
              <a:buNone/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/>
              <a:t>  Les </a:t>
            </a:r>
            <a:r>
              <a:rPr dirty="0" err="1"/>
              <a:t>deux</a:t>
            </a:r>
            <a:r>
              <a:rPr dirty="0"/>
              <a:t> </a:t>
            </a:r>
            <a:r>
              <a:rPr dirty="0" err="1"/>
              <a:t>sujets</a:t>
            </a:r>
            <a:r>
              <a:rPr dirty="0"/>
              <a:t> </a:t>
            </a:r>
            <a:r>
              <a:rPr dirty="0" err="1"/>
              <a:t>étaient</a:t>
            </a:r>
            <a:r>
              <a:rPr dirty="0"/>
              <a:t> </a:t>
            </a:r>
            <a:r>
              <a:rPr dirty="0" err="1"/>
              <a:t>portés</a:t>
            </a:r>
            <a:r>
              <a:rPr dirty="0"/>
              <a:t> par un </a:t>
            </a:r>
            <a:r>
              <a:rPr dirty="0" err="1"/>
              <a:t>besoin</a:t>
            </a:r>
            <a:r>
              <a:rPr dirty="0"/>
              <a:t> </a:t>
            </a:r>
            <a:r>
              <a:rPr dirty="0" err="1"/>
              <a:t>réel</a:t>
            </a:r>
            <a:r>
              <a:rPr dirty="0"/>
              <a:t> </a:t>
            </a:r>
            <a:r>
              <a:rPr dirty="0" err="1"/>
              <a:t>amené</a:t>
            </a:r>
            <a:r>
              <a:rPr dirty="0"/>
              <a:t> par un participant </a:t>
            </a:r>
            <a:r>
              <a:rPr dirty="0" err="1"/>
              <a:t>ce</a:t>
            </a:r>
            <a:r>
              <a:rPr dirty="0"/>
              <a:t> qui a </a:t>
            </a:r>
            <a:r>
              <a:rPr dirty="0" err="1"/>
              <a:t>rendu</a:t>
            </a:r>
            <a:r>
              <a:rPr dirty="0"/>
              <a:t> les séances </a:t>
            </a:r>
            <a:r>
              <a:rPr dirty="0" err="1"/>
              <a:t>très</a:t>
            </a:r>
            <a:r>
              <a:rPr dirty="0"/>
              <a:t> </a:t>
            </a:r>
            <a:r>
              <a:rPr dirty="0" err="1"/>
              <a:t>concrètes</a:t>
            </a:r>
            <a:r>
              <a:rPr dirty="0"/>
              <a:t> </a:t>
            </a:r>
            <a:r>
              <a:rPr dirty="0" err="1"/>
              <a:t>amplifiées</a:t>
            </a:r>
            <a:r>
              <a:rPr dirty="0"/>
              <a:t> par le fait </a:t>
            </a:r>
            <a:r>
              <a:rPr dirty="0" err="1"/>
              <a:t>que</a:t>
            </a:r>
            <a:r>
              <a:rPr dirty="0"/>
              <a:t> la séance de </a:t>
            </a:r>
            <a:r>
              <a:rPr dirty="0" err="1"/>
              <a:t>Juin</a:t>
            </a:r>
            <a:r>
              <a:rPr dirty="0"/>
              <a:t> </a:t>
            </a:r>
            <a:r>
              <a:rPr dirty="0" err="1"/>
              <a:t>était</a:t>
            </a:r>
            <a:r>
              <a:rPr dirty="0"/>
              <a:t> la première en </a:t>
            </a:r>
            <a:r>
              <a:rPr dirty="0" err="1"/>
              <a:t>présentiel</a:t>
            </a:r>
            <a:r>
              <a:rPr dirty="0"/>
              <a:t> </a:t>
            </a:r>
            <a:r>
              <a:rPr dirty="0" err="1"/>
              <a:t>depuis</a:t>
            </a:r>
            <a:r>
              <a:rPr dirty="0"/>
              <a:t> Mars 2020. »  </a:t>
            </a:r>
            <a:r>
              <a:rPr b="1" i="1" dirty="0"/>
              <a:t>Christian Longet</a:t>
            </a:r>
            <a:br>
              <a:rPr b="1" i="1" dirty="0"/>
            </a:br>
            <a:endParaRPr b="1" i="1" dirty="0"/>
          </a:p>
          <a:p>
            <a:pPr marL="542925" defTabSz="457200">
              <a:buSzPct val="100000"/>
              <a:buChar char="•"/>
              <a:defRPr sz="1200" b="0">
                <a:latin typeface="+mj-lt"/>
                <a:ea typeface="+mj-ea"/>
                <a:cs typeface="+mj-cs"/>
                <a:sym typeface="Helvetica"/>
              </a:defRPr>
            </a:pPr>
            <a:r>
              <a:rPr sz="4800" dirty="0">
                <a:latin typeface="+mn-lt"/>
                <a:ea typeface="+mn-ea"/>
                <a:cs typeface="+mn-cs"/>
                <a:sym typeface="Helvetica Neue"/>
              </a:rPr>
              <a:t> Club </a:t>
            </a:r>
            <a:r>
              <a:rPr sz="4800" dirty="0" err="1">
                <a:latin typeface="+mn-lt"/>
                <a:ea typeface="+mn-ea"/>
                <a:cs typeface="+mn-cs"/>
                <a:sym typeface="Helvetica Neue"/>
              </a:rPr>
              <a:t>métrologie</a:t>
            </a:r>
            <a:r>
              <a:rPr sz="4800" dirty="0">
                <a:latin typeface="+mn-lt"/>
                <a:ea typeface="+mn-ea"/>
                <a:cs typeface="+mn-cs"/>
                <a:sym typeface="Helvetica Neue"/>
              </a:rPr>
              <a:t> : </a:t>
            </a:r>
            <a:r>
              <a:rPr dirty="0"/>
              <a:t/>
            </a:r>
            <a:br>
              <a:rPr dirty="0"/>
            </a:b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« 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Actuellement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, nous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travaillons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sur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les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exigences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mesure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dans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les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normes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qualité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« 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généralistes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 » type ISO 9001, 14001, 50001, IATF 16949, 13485, 15189, etc…</a:t>
            </a:r>
          </a:p>
          <a:p>
            <a:pPr marL="542925" defTabSz="457200">
              <a:defRPr sz="2600" b="0"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dirty="0"/>
              <a:t>Les participants </a:t>
            </a:r>
            <a:r>
              <a:rPr dirty="0" err="1"/>
              <a:t>apportent</a:t>
            </a:r>
            <a:r>
              <a:rPr dirty="0"/>
              <a:t> </a:t>
            </a:r>
            <a:r>
              <a:rPr dirty="0" err="1"/>
              <a:t>leurs</a:t>
            </a:r>
            <a:r>
              <a:rPr dirty="0"/>
              <a:t> </a:t>
            </a:r>
            <a:r>
              <a:rPr dirty="0" err="1"/>
              <a:t>sujets</a:t>
            </a:r>
            <a:r>
              <a:rPr dirty="0"/>
              <a:t> </a:t>
            </a:r>
            <a:r>
              <a:rPr dirty="0" err="1"/>
              <a:t>propres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leurs</a:t>
            </a:r>
            <a:r>
              <a:rPr dirty="0"/>
              <a:t> </a:t>
            </a:r>
            <a:r>
              <a:rPr dirty="0" err="1"/>
              <a:t>attentes</a:t>
            </a:r>
            <a:r>
              <a:rPr dirty="0"/>
              <a:t> plus </a:t>
            </a:r>
            <a:r>
              <a:rPr dirty="0" err="1"/>
              <a:t>générales</a:t>
            </a:r>
            <a:r>
              <a:rPr dirty="0"/>
              <a:t> </a:t>
            </a:r>
            <a:r>
              <a:rPr dirty="0" err="1"/>
              <a:t>autour</a:t>
            </a:r>
            <a:r>
              <a:rPr dirty="0"/>
              <a:t> de la </a:t>
            </a:r>
            <a:r>
              <a:rPr dirty="0" err="1"/>
              <a:t>métrologie</a:t>
            </a:r>
            <a:r>
              <a:rPr dirty="0"/>
              <a:t>, la </a:t>
            </a:r>
            <a:r>
              <a:rPr dirty="0" err="1"/>
              <a:t>mesure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le </a:t>
            </a:r>
            <a:r>
              <a:rPr dirty="0" err="1"/>
              <a:t>laboratoire</a:t>
            </a:r>
            <a:r>
              <a:rPr dirty="0"/>
              <a:t>. </a:t>
            </a:r>
            <a:r>
              <a:rPr dirty="0" err="1"/>
              <a:t>Afin</a:t>
            </a:r>
            <a:r>
              <a:rPr dirty="0"/>
              <a:t> de </a:t>
            </a:r>
            <a:r>
              <a:rPr dirty="0" err="1"/>
              <a:t>préparer</a:t>
            </a:r>
            <a:r>
              <a:rPr dirty="0"/>
              <a:t> au </a:t>
            </a:r>
            <a:r>
              <a:rPr dirty="0" err="1"/>
              <a:t>mieux</a:t>
            </a:r>
            <a:r>
              <a:rPr dirty="0"/>
              <a:t> </a:t>
            </a:r>
            <a:r>
              <a:rPr dirty="0" err="1"/>
              <a:t>l’industrie</a:t>
            </a:r>
            <a:r>
              <a:rPr dirty="0"/>
              <a:t> 4.0, la </a:t>
            </a:r>
            <a:r>
              <a:rPr dirty="0" err="1"/>
              <a:t>maitrise</a:t>
            </a:r>
            <a:r>
              <a:rPr dirty="0"/>
              <a:t> des </a:t>
            </a:r>
            <a:r>
              <a:rPr dirty="0" err="1"/>
              <a:t>statistiques</a:t>
            </a:r>
            <a:r>
              <a:rPr dirty="0"/>
              <a:t> </a:t>
            </a:r>
            <a:r>
              <a:rPr dirty="0" err="1"/>
              <a:t>est</a:t>
            </a:r>
            <a:r>
              <a:rPr dirty="0"/>
              <a:t> </a:t>
            </a:r>
            <a:r>
              <a:rPr dirty="0" err="1"/>
              <a:t>nécessaire</a:t>
            </a:r>
            <a:r>
              <a:rPr dirty="0"/>
              <a:t> pour la </a:t>
            </a:r>
            <a:r>
              <a:rPr dirty="0" err="1"/>
              <a:t>métrologie</a:t>
            </a:r>
            <a:r>
              <a:rPr dirty="0"/>
              <a:t> et le </a:t>
            </a:r>
            <a:r>
              <a:rPr dirty="0" err="1"/>
              <a:t>laboratoire</a:t>
            </a:r>
            <a:r>
              <a:rPr dirty="0"/>
              <a:t> qui </a:t>
            </a:r>
            <a:r>
              <a:rPr dirty="0" err="1"/>
              <a:t>doivent</a:t>
            </a:r>
            <a:r>
              <a:rPr dirty="0"/>
              <a:t> </a:t>
            </a:r>
            <a:r>
              <a:rPr dirty="0" err="1"/>
              <a:t>s'assurer</a:t>
            </a:r>
            <a:r>
              <a:rPr dirty="0"/>
              <a:t> de la </a:t>
            </a:r>
            <a:r>
              <a:rPr dirty="0" err="1"/>
              <a:t>qualité</a:t>
            </a:r>
            <a:r>
              <a:rPr dirty="0"/>
              <a:t> des </a:t>
            </a:r>
            <a:r>
              <a:rPr dirty="0" err="1"/>
              <a:t>données</a:t>
            </a:r>
            <a:r>
              <a:rPr dirty="0"/>
              <a:t>. Ce </a:t>
            </a:r>
            <a:r>
              <a:rPr dirty="0" err="1"/>
              <a:t>sujet</a:t>
            </a:r>
            <a:r>
              <a:rPr dirty="0"/>
              <a:t> sera au </a:t>
            </a:r>
            <a:r>
              <a:rPr dirty="0" err="1"/>
              <a:t>cœur</a:t>
            </a:r>
            <a:r>
              <a:rPr dirty="0"/>
              <a:t> de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prochaines</a:t>
            </a:r>
            <a:r>
              <a:rPr dirty="0"/>
              <a:t> </a:t>
            </a:r>
            <a:r>
              <a:rPr dirty="0" err="1"/>
              <a:t>rencontres</a:t>
            </a:r>
            <a:r>
              <a:rPr dirty="0"/>
              <a:t>.</a:t>
            </a:r>
          </a:p>
          <a:p>
            <a:pPr marL="542925" defTabSz="457200">
              <a:defRPr sz="1200" b="0">
                <a:latin typeface="+mj-lt"/>
                <a:ea typeface="+mj-ea"/>
                <a:cs typeface="+mj-cs"/>
                <a:sym typeface="Helvetica"/>
              </a:defRPr>
            </a:pP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La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dernière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séance du 14/01/2022 en mode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hybride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a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rassemblé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10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personnes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.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Ferons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-nous </a:t>
            </a:r>
            <a:r>
              <a:rPr sz="2600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mieux</a:t>
            </a:r>
            <a:r>
              <a:rPr sz="2600" dirty="0">
                <a:latin typeface="Avenir Next Regular"/>
                <a:ea typeface="Avenir Next Regular"/>
                <a:cs typeface="Avenir Next Regular"/>
                <a:sym typeface="Avenir Next Regular"/>
              </a:rPr>
              <a:t> le 04/03/2022 ? »  </a:t>
            </a:r>
            <a:r>
              <a:rPr sz="2600" b="1" i="1" dirty="0">
                <a:latin typeface="Avenir Next Regular"/>
                <a:ea typeface="Avenir Next Regular"/>
                <a:cs typeface="Avenir Next Regular"/>
                <a:sym typeface="Avenir Next Regular"/>
              </a:rPr>
              <a:t>Laurent </a:t>
            </a:r>
            <a:r>
              <a:rPr sz="2600" b="1" i="1" dirty="0" err="1">
                <a:latin typeface="Avenir Next Regular"/>
                <a:ea typeface="Avenir Next Regular"/>
                <a:cs typeface="Avenir Next Regular"/>
                <a:sym typeface="Avenir Next Regular"/>
              </a:rPr>
              <a:t>Selski</a:t>
            </a:r>
            <a:r>
              <a:rPr dirty="0"/>
              <a:t/>
            </a:r>
            <a:br>
              <a:rPr dirty="0"/>
            </a:br>
            <a:endParaRPr dirty="0"/>
          </a:p>
        </p:txBody>
      </p:sp>
      <p:pic>
        <p:nvPicPr>
          <p:cNvPr id="4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9" cy="21362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14634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1214878" y="499450"/>
            <a:ext cx="21954244" cy="1383874"/>
          </a:xfrm>
          <a:prstGeom prst="rect">
            <a:avLst/>
          </a:prstGeom>
        </p:spPr>
        <p:txBody>
          <a:bodyPr/>
          <a:lstStyle>
            <a:lvl1pPr defTabSz="1886054">
              <a:defRPr sz="6545"/>
            </a:lvl1pPr>
          </a:lstStyle>
          <a:p>
            <a:r>
              <a:t>La naissance de deux clubs en lien avec la démarche RSE</a:t>
            </a:r>
          </a:p>
        </p:txBody>
      </p:sp>
      <p:sp>
        <p:nvSpPr>
          <p:cNvPr id="281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idx="1"/>
          </p:nvPr>
        </p:nvSpPr>
        <p:spPr>
          <a:xfrm>
            <a:off x="5100898" y="2651584"/>
            <a:ext cx="17911263" cy="9245176"/>
          </a:xfrm>
          <a:prstGeom prst="rect">
            <a:avLst/>
          </a:prstGeom>
        </p:spPr>
        <p:txBody>
          <a:bodyPr lIns="50800" tIns="50800" rIns="50800" bIns="50800">
            <a:normAutofit fontScale="92500" lnSpcReduction="10000"/>
          </a:bodyPr>
          <a:lstStyle/>
          <a:p>
            <a:pPr defTabSz="511809">
              <a:defRPr sz="3900">
                <a:solidFill>
                  <a:srgbClr val="004D80"/>
                </a:solidFill>
              </a:defRPr>
            </a:pPr>
            <a:endParaRPr dirty="0"/>
          </a:p>
          <a:p>
            <a:pPr defTabSz="511809">
              <a:defRPr sz="4800" b="0">
                <a:solidFill>
                  <a:schemeClr val="accent1"/>
                </a:solidFill>
              </a:defRPr>
            </a:pPr>
            <a:endParaRPr dirty="0"/>
          </a:p>
          <a:p>
            <a:pPr defTabSz="511809">
              <a:defRPr sz="4800" b="0">
                <a:solidFill>
                  <a:schemeClr val="accent1"/>
                </a:solidFill>
              </a:defRPr>
            </a:pPr>
            <a:endParaRPr dirty="0"/>
          </a:p>
          <a:p>
            <a:pPr defTabSz="511809">
              <a:defRPr sz="4800" b="0">
                <a:solidFill>
                  <a:schemeClr val="accent1"/>
                </a:solidFill>
              </a:defRPr>
            </a:pPr>
            <a:r>
              <a:rPr dirty="0">
                <a:solidFill>
                  <a:srgbClr val="1E4C7C"/>
                </a:solidFill>
              </a:rPr>
              <a:t>- Le Club Carbone 2051</a:t>
            </a:r>
            <a:r>
              <a:rPr dirty="0"/>
              <a:t> : Proposer des solutions </a:t>
            </a:r>
            <a:r>
              <a:rPr dirty="0" err="1"/>
              <a:t>concrètes</a:t>
            </a:r>
            <a:r>
              <a:rPr dirty="0"/>
              <a:t> et locales pour </a:t>
            </a:r>
            <a:r>
              <a:rPr dirty="0" err="1"/>
              <a:t>accompagner</a:t>
            </a:r>
            <a:r>
              <a:rPr dirty="0"/>
              <a:t> les </a:t>
            </a:r>
            <a:r>
              <a:rPr dirty="0" err="1"/>
              <a:t>entreprises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la </a:t>
            </a:r>
            <a:r>
              <a:rPr dirty="0" err="1"/>
              <a:t>réduction</a:t>
            </a:r>
            <a:r>
              <a:rPr dirty="0"/>
              <a:t> de </a:t>
            </a:r>
            <a:r>
              <a:rPr dirty="0" err="1"/>
              <a:t>leur</a:t>
            </a:r>
            <a:r>
              <a:rPr dirty="0"/>
              <a:t> </a:t>
            </a:r>
            <a:r>
              <a:rPr dirty="0" err="1"/>
              <a:t>empreinte</a:t>
            </a:r>
            <a:r>
              <a:rPr dirty="0"/>
              <a:t> </a:t>
            </a:r>
            <a:r>
              <a:rPr dirty="0" err="1"/>
              <a:t>carbone</a:t>
            </a:r>
            <a:r>
              <a:rPr dirty="0"/>
              <a:t>. </a:t>
            </a:r>
          </a:p>
          <a:p>
            <a:pPr defTabSz="511809">
              <a:defRPr sz="4800" b="0">
                <a:solidFill>
                  <a:schemeClr val="accent1"/>
                </a:solidFill>
              </a:defRPr>
            </a:pPr>
            <a:r>
              <a:rPr dirty="0"/>
              <a:t>(</a:t>
            </a:r>
            <a:r>
              <a:rPr dirty="0" smtClean="0"/>
              <a:t>C</a:t>
            </a:r>
            <a:r>
              <a:rPr lang="fr-FR" dirty="0" smtClean="0"/>
              <a:t>f.</a:t>
            </a:r>
            <a:r>
              <a:rPr dirty="0" smtClean="0"/>
              <a:t> </a:t>
            </a:r>
            <a:r>
              <a:rPr dirty="0"/>
              <a:t>les accords de Paris</a:t>
            </a:r>
            <a:r>
              <a:rPr dirty="0" smtClean="0"/>
              <a:t>)</a:t>
            </a:r>
            <a:endParaRPr lang="fr-FR" dirty="0" smtClean="0"/>
          </a:p>
          <a:p>
            <a:pPr defTabSz="511809">
              <a:defRPr sz="4800" b="0">
                <a:solidFill>
                  <a:schemeClr val="accent1"/>
                </a:solidFill>
              </a:defRPr>
            </a:pPr>
            <a:endParaRPr lang="fr-FR" dirty="0"/>
          </a:p>
          <a:p>
            <a:pPr defTabSz="511809">
              <a:defRPr sz="4800" b="0">
                <a:solidFill>
                  <a:schemeClr val="accent1"/>
                </a:solidFill>
              </a:defRPr>
            </a:pPr>
            <a:endParaRPr lang="fr-FR" dirty="0" smtClean="0"/>
          </a:p>
          <a:p>
            <a:pPr defTabSz="511809">
              <a:defRPr sz="4800" b="0">
                <a:solidFill>
                  <a:schemeClr val="accent1"/>
                </a:solidFill>
              </a:defRPr>
            </a:pPr>
            <a:r>
              <a:rPr dirty="0" smtClean="0">
                <a:solidFill>
                  <a:srgbClr val="1E4C7C"/>
                </a:solidFill>
              </a:rPr>
              <a:t>- </a:t>
            </a:r>
            <a:r>
              <a:rPr dirty="0">
                <a:solidFill>
                  <a:srgbClr val="1E4C7C"/>
                </a:solidFill>
              </a:rPr>
              <a:t>Le Club ISO 37101 - </a:t>
            </a:r>
            <a:r>
              <a:rPr dirty="0" err="1">
                <a:solidFill>
                  <a:srgbClr val="1E4C7C"/>
                </a:solidFill>
              </a:rPr>
              <a:t>Territoires</a:t>
            </a:r>
            <a:r>
              <a:rPr dirty="0">
                <a:solidFill>
                  <a:srgbClr val="1E4C7C"/>
                </a:solidFill>
              </a:rPr>
              <a:t> </a:t>
            </a:r>
            <a:r>
              <a:rPr lang="fr-FR" dirty="0" smtClean="0">
                <a:solidFill>
                  <a:srgbClr val="1E4C7C"/>
                </a:solidFill>
              </a:rPr>
              <a:t>Durables </a:t>
            </a:r>
            <a:r>
              <a:rPr dirty="0" smtClean="0"/>
              <a:t>: </a:t>
            </a:r>
            <a:r>
              <a:rPr dirty="0" err="1"/>
              <a:t>Accompagner</a:t>
            </a:r>
            <a:r>
              <a:rPr dirty="0"/>
              <a:t> les </a:t>
            </a:r>
            <a:r>
              <a:rPr dirty="0" err="1"/>
              <a:t>territoires</a:t>
            </a:r>
            <a:r>
              <a:rPr dirty="0"/>
              <a:t> </a:t>
            </a:r>
            <a:r>
              <a:rPr lang="fr-FR" dirty="0" smtClean="0"/>
              <a:t>dans une approche globale durable, résiliente et intelligente. C</a:t>
            </a:r>
            <a:r>
              <a:rPr dirty="0" err="1" smtClean="0"/>
              <a:t>lub</a:t>
            </a:r>
            <a:r>
              <a:rPr dirty="0" smtClean="0"/>
              <a:t> </a:t>
            </a:r>
            <a:r>
              <a:rPr lang="fr-FR" dirty="0" smtClean="0"/>
              <a:t>composé du MFQ BFC, d’AFQP grand Est, de Qualité Services Publics Lorraine et soutenu pat le </a:t>
            </a:r>
            <a:r>
              <a:rPr lang="fr-FR" dirty="0" err="1" smtClean="0"/>
              <a:t>Lab</a:t>
            </a:r>
            <a:r>
              <a:rPr lang="fr-FR" dirty="0" smtClean="0"/>
              <a:t> 2051 du ministère de la transition écologique, AFNOR et </a:t>
            </a:r>
            <a:r>
              <a:rPr lang="fr-FR" dirty="0" err="1" smtClean="0"/>
              <a:t>IdéalCo</a:t>
            </a:r>
            <a:r>
              <a:rPr dirty="0" smtClean="0"/>
              <a:t>.</a:t>
            </a:r>
            <a:r>
              <a:rPr lang="fr-FR" dirty="0" smtClean="0"/>
              <a:t> 2021 aura été consacrée à la création du </a:t>
            </a:r>
            <a:r>
              <a:rPr lang="fr-FR" dirty="0" err="1" smtClean="0"/>
              <a:t>serious</a:t>
            </a:r>
            <a:r>
              <a:rPr lang="fr-FR" dirty="0" smtClean="0"/>
              <a:t> </a:t>
            </a:r>
            <a:r>
              <a:rPr lang="fr-FR" dirty="0" err="1" smtClean="0"/>
              <a:t>game</a:t>
            </a:r>
            <a:r>
              <a:rPr lang="fr-FR" dirty="0" smtClean="0"/>
              <a:t> SystémiK.</a:t>
            </a:r>
            <a:endParaRPr dirty="0"/>
          </a:p>
        </p:txBody>
      </p:sp>
      <p:pic>
        <p:nvPicPr>
          <p:cNvPr id="282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9" cy="213623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La Responsabilité Sociétale et Environnementale des organisations, c’est à dire ?"/>
          <p:cNvSpPr txBox="1"/>
          <p:nvPr/>
        </p:nvSpPr>
        <p:spPr>
          <a:xfrm>
            <a:off x="265646" y="1632586"/>
            <a:ext cx="12491378" cy="862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176010">
              <a:lnSpc>
                <a:spcPct val="80000"/>
              </a:lnSpc>
              <a:defRPr sz="4080" b="1" spc="-105">
                <a:solidFill>
                  <a:srgbClr val="004D80"/>
                </a:solidFill>
              </a:defRPr>
            </a:lvl1pPr>
          </a:lstStyle>
          <a:p>
            <a:r>
              <a:t>Pour les entreprises et pour les acteurs de territoires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80" y="8099663"/>
            <a:ext cx="3840488" cy="36088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32" y="4602758"/>
            <a:ext cx="4243184" cy="221304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3216705" y="615835"/>
            <a:ext cx="18543130" cy="1710934"/>
          </a:xfrm>
          <a:prstGeom prst="rect">
            <a:avLst/>
          </a:prstGeom>
        </p:spPr>
        <p:txBody>
          <a:bodyPr/>
          <a:lstStyle>
            <a:lvl1pPr defTabSz="2218888">
              <a:defRPr sz="7700" spc="-200"/>
            </a:lvl1pPr>
          </a:lstStyle>
          <a:p>
            <a:r>
              <a:t>Des conventions de partenariat </a:t>
            </a:r>
          </a:p>
        </p:txBody>
      </p:sp>
      <p:sp>
        <p:nvSpPr>
          <p:cNvPr id="286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quarter" idx="1"/>
          </p:nvPr>
        </p:nvSpPr>
        <p:spPr>
          <a:xfrm>
            <a:off x="1413908" y="4124208"/>
            <a:ext cx="11392239" cy="2401506"/>
          </a:xfrm>
          <a:prstGeom prst="rect">
            <a:avLst/>
          </a:prstGeom>
        </p:spPr>
        <p:txBody>
          <a:bodyPr lIns="50800" tIns="50800" rIns="50800" bIns="50800"/>
          <a:lstStyle/>
          <a:p>
            <a:pPr algn="just" defTabSz="210311">
              <a:lnSpc>
                <a:spcPts val="5100"/>
              </a:lnSpc>
              <a:spcBef>
                <a:spcPts val="600"/>
              </a:spcBef>
              <a:defRPr sz="3404" b="0">
                <a:solidFill>
                  <a:schemeClr val="accent1"/>
                </a:solidFill>
              </a:defRPr>
            </a:pPr>
            <a:endParaRPr/>
          </a:p>
          <a:p>
            <a:pPr algn="just" defTabSz="210311">
              <a:lnSpc>
                <a:spcPts val="5100"/>
              </a:lnSpc>
              <a:spcBef>
                <a:spcPts val="600"/>
              </a:spcBef>
              <a:defRPr sz="3404" b="0">
                <a:solidFill>
                  <a:schemeClr val="accent1"/>
                </a:solidFill>
              </a:defRPr>
            </a:pPr>
            <a:endParaRPr/>
          </a:p>
          <a:p>
            <a:pPr defTabSz="210311">
              <a:lnSpc>
                <a:spcPts val="2900"/>
              </a:lnSpc>
              <a:defRPr sz="1196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210311">
              <a:lnSpc>
                <a:spcPts val="2900"/>
              </a:lnSpc>
              <a:defRPr sz="1196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210311">
              <a:lnSpc>
                <a:spcPts val="3500"/>
              </a:lnSpc>
              <a:spcBef>
                <a:spcPts val="600"/>
              </a:spcBef>
              <a:defRPr sz="2070" b="0">
                <a:solidFill>
                  <a:schemeClr val="accent1"/>
                </a:solidFill>
              </a:defRPr>
            </a:pPr>
            <a:endParaRPr/>
          </a:p>
        </p:txBody>
      </p:sp>
      <p:pic>
        <p:nvPicPr>
          <p:cNvPr id="287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La Responsabilité Sociétale et Environnementale des organisations, c’est à dire ?"/>
          <p:cNvSpPr txBox="1"/>
          <p:nvPr/>
        </p:nvSpPr>
        <p:spPr>
          <a:xfrm>
            <a:off x="265646" y="1632586"/>
            <a:ext cx="8607822" cy="862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442277">
              <a:lnSpc>
                <a:spcPct val="80000"/>
              </a:lnSpc>
              <a:defRPr sz="5005" b="1" spc="-130">
                <a:solidFill>
                  <a:srgbClr val="004D80"/>
                </a:solidFill>
              </a:defRPr>
            </a:lvl1pPr>
          </a:lstStyle>
          <a:p>
            <a:r>
              <a:t>De belles collaborations</a:t>
            </a:r>
          </a:p>
        </p:txBody>
      </p:sp>
      <p:pic>
        <p:nvPicPr>
          <p:cNvPr id="289" name="Capture d’écran 2021-05-31 à 11.25.43.png" descr="Capture d’écran 2021-05-31 à 11.25.4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871" y="2929688"/>
            <a:ext cx="8904173" cy="7856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Capture d’écran 2021-05-31 à 11.27.37.png" descr="Capture d’écran 2021-05-31 à 11.27.3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9125" y="2830304"/>
            <a:ext cx="7851260" cy="8055392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Une démarche RSE se caractérise par l’aptitude à écouter les parties les plus influentes sur votre activité et vos décisions afin de capter leurs besoins.…"/>
          <p:cNvSpPr txBox="1"/>
          <p:nvPr/>
        </p:nvSpPr>
        <p:spPr>
          <a:xfrm>
            <a:off x="6495881" y="11284701"/>
            <a:ext cx="11392238" cy="2136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just" defTabSz="182880">
              <a:lnSpc>
                <a:spcPts val="4500"/>
              </a:lnSpc>
              <a:spcBef>
                <a:spcPts val="600"/>
              </a:spcBef>
              <a:defRPr sz="2960">
                <a:solidFill>
                  <a:schemeClr val="accent1"/>
                </a:solidFill>
              </a:defRPr>
            </a:pPr>
            <a:r>
              <a:t>Des conventions viennent asseoir solidement les partenariats entre MFQ BFC et MFQ Alsace et MFQ BFC et QSPL !</a:t>
            </a:r>
          </a:p>
          <a:p>
            <a:pPr algn="just" defTabSz="182880">
              <a:lnSpc>
                <a:spcPts val="4500"/>
              </a:lnSpc>
              <a:spcBef>
                <a:spcPts val="600"/>
              </a:spcBef>
              <a:defRPr sz="2960">
                <a:solidFill>
                  <a:schemeClr val="accent1"/>
                </a:solidFill>
              </a:defRPr>
            </a:pPr>
            <a:endParaRPr/>
          </a:p>
          <a:p>
            <a:pPr algn="l" defTabSz="182880">
              <a:lnSpc>
                <a:spcPts val="2500"/>
              </a:lnSpc>
              <a:defRPr sz="104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182880">
              <a:lnSpc>
                <a:spcPts val="2500"/>
              </a:lnSpc>
              <a:defRPr sz="104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algn="l" defTabSz="182880">
              <a:lnSpc>
                <a:spcPts val="3100"/>
              </a:lnSpc>
              <a:spcBef>
                <a:spcPts val="600"/>
              </a:spcBef>
              <a:defRPr sz="1800">
                <a:solidFill>
                  <a:schemeClr val="accent1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Les 7 questions centrales en pratique"/>
          <p:cNvSpPr txBox="1">
            <a:spLocks noGrp="1"/>
          </p:cNvSpPr>
          <p:nvPr>
            <p:ph type="title"/>
          </p:nvPr>
        </p:nvSpPr>
        <p:spPr>
          <a:xfrm>
            <a:off x="581264" y="2970823"/>
            <a:ext cx="21971007" cy="4648201"/>
          </a:xfrm>
          <a:prstGeom prst="rect">
            <a:avLst/>
          </a:prstGeom>
        </p:spPr>
        <p:txBody>
          <a:bodyPr/>
          <a:lstStyle>
            <a:lvl1pPr>
              <a:defRPr sz="10000" spc="-200"/>
            </a:lvl1pPr>
          </a:lstStyle>
          <a:p>
            <a:r>
              <a:t>La convention Région 2021 en missions clés</a:t>
            </a:r>
          </a:p>
        </p:txBody>
      </p:sp>
      <p:pic>
        <p:nvPicPr>
          <p:cNvPr id="221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6096" y="11097535"/>
            <a:ext cx="2368128" cy="213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20161011rsescollecccifcmfqf-e1587742152485.jpeg" descr="20161011rsescollecccifcmfqf-e158774215248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0693" y="11261884"/>
            <a:ext cx="2008371" cy="1807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82750" y="11261884"/>
            <a:ext cx="2489658" cy="180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3216705" y="615835"/>
            <a:ext cx="18543130" cy="1710934"/>
          </a:xfrm>
          <a:prstGeom prst="rect">
            <a:avLst/>
          </a:prstGeom>
        </p:spPr>
        <p:txBody>
          <a:bodyPr/>
          <a:lstStyle>
            <a:lvl1pPr defTabSz="2218888">
              <a:defRPr sz="7700" spc="-200"/>
            </a:lvl1pPr>
          </a:lstStyle>
          <a:p>
            <a:r>
              <a:rPr dirty="0" err="1"/>
              <a:t>Une</a:t>
            </a:r>
            <a:r>
              <a:rPr dirty="0"/>
              <a:t> </a:t>
            </a:r>
            <a:r>
              <a:rPr dirty="0" err="1"/>
              <a:t>récompense</a:t>
            </a:r>
            <a:r>
              <a:rPr dirty="0"/>
              <a:t> pour </a:t>
            </a:r>
            <a:r>
              <a:rPr dirty="0" err="1"/>
              <a:t>Systemik</a:t>
            </a:r>
            <a:r>
              <a:rPr dirty="0"/>
              <a:t> </a:t>
            </a:r>
          </a:p>
        </p:txBody>
      </p:sp>
      <p:pic>
        <p:nvPicPr>
          <p:cNvPr id="294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La Responsabilité Sociétale et Environnementale des organisations, c’est à dire ?"/>
          <p:cNvSpPr txBox="1"/>
          <p:nvPr/>
        </p:nvSpPr>
        <p:spPr>
          <a:xfrm>
            <a:off x="911145" y="2691211"/>
            <a:ext cx="8607822" cy="862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442277">
              <a:lnSpc>
                <a:spcPct val="80000"/>
              </a:lnSpc>
              <a:defRPr sz="5005" b="1" spc="-130">
                <a:solidFill>
                  <a:srgbClr val="004D80"/>
                </a:solidFill>
              </a:defRPr>
            </a:lvl1pPr>
          </a:lstStyle>
          <a:p>
            <a:r>
              <a:rPr lang="fr-FR" dirty="0" smtClean="0"/>
              <a:t>Trophées</a:t>
            </a:r>
            <a:r>
              <a:rPr dirty="0" smtClean="0"/>
              <a:t> </a:t>
            </a:r>
            <a:r>
              <a:rPr dirty="0"/>
              <a:t>Or </a:t>
            </a:r>
            <a:r>
              <a:rPr dirty="0" err="1" smtClean="0"/>
              <a:t>Normes</a:t>
            </a:r>
            <a:r>
              <a:rPr lang="fr-FR" dirty="0" smtClean="0"/>
              <a:t> 2021</a:t>
            </a:r>
            <a:endParaRPr dirty="0"/>
          </a:p>
        </p:txBody>
      </p:sp>
      <p:pic>
        <p:nvPicPr>
          <p:cNvPr id="296" name="IMG_2564-750x350.jpg" descr="IMG_2564-750x3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3283" y="2521402"/>
            <a:ext cx="9525001" cy="4445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Le 14 octobre dernier, Serge Guillemin monte à Paris, en haut de l’affiche, son nom pourrait s’étaler.…"/>
          <p:cNvSpPr txBox="1"/>
          <p:nvPr/>
        </p:nvSpPr>
        <p:spPr>
          <a:xfrm>
            <a:off x="911145" y="4380247"/>
            <a:ext cx="11636249" cy="6904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defRPr sz="3400">
                <a:solidFill>
                  <a:schemeClr val="accent1"/>
                </a:solidFill>
              </a:defRPr>
            </a:pPr>
            <a:r>
              <a:rPr lang="fr-FR" dirty="0" smtClean="0"/>
              <a:t>Le jeu SYSTEMIK, crée par la club Territoires Durables pour permettre une découverte de l’ISO 37101 « </a:t>
            </a:r>
            <a:r>
              <a:rPr lang="fr-FR" i="1" dirty="0" smtClean="0"/>
              <a:t>Villes et Territoires Durables, Résilients et Intelligents »</a:t>
            </a:r>
            <a:r>
              <a:rPr lang="fr-FR" dirty="0" smtClean="0"/>
              <a:t> reçoit le prix spécial du jury des trophées Or Normes par AFNOR en octobre 2021.</a:t>
            </a:r>
          </a:p>
          <a:p>
            <a:pPr algn="l" defTabSz="457200">
              <a:defRPr sz="3400">
                <a:solidFill>
                  <a:schemeClr val="accent1"/>
                </a:solidFill>
              </a:defRPr>
            </a:pPr>
            <a:endParaRPr lang="fr-FR" dirty="0" smtClean="0">
              <a:solidFill>
                <a:srgbClr val="666666"/>
              </a:solidFill>
            </a:endParaRPr>
          </a:p>
          <a:p>
            <a:pPr algn="l" defTabSz="457200">
              <a:defRPr sz="3400">
                <a:solidFill>
                  <a:schemeClr val="accent1"/>
                </a:solidFill>
              </a:defRPr>
            </a:pPr>
            <a:r>
              <a:rPr lang="fr-FR" dirty="0" smtClean="0">
                <a:solidFill>
                  <a:srgbClr val="666666"/>
                </a:solidFill>
              </a:rPr>
              <a:t>Forte couverture médiatique nationale et locale.</a:t>
            </a:r>
          </a:p>
          <a:p>
            <a:pPr algn="l" defTabSz="457200">
              <a:defRPr sz="3400">
                <a:solidFill>
                  <a:schemeClr val="accent1"/>
                </a:solidFill>
              </a:defRPr>
            </a:pPr>
            <a:r>
              <a:rPr lang="fr-FR" dirty="0" smtClean="0">
                <a:solidFill>
                  <a:srgbClr val="666666"/>
                </a:solidFill>
              </a:rPr>
              <a:t>Le jeu a été présenté à la Commission de normalisation européenne. Une version en anglais doit être présentée à l’ISO.</a:t>
            </a:r>
          </a:p>
          <a:p>
            <a:pPr algn="l" defTabSz="457200">
              <a:defRPr sz="3400">
                <a:solidFill>
                  <a:schemeClr val="accent1"/>
                </a:solidFill>
              </a:defRPr>
            </a:pPr>
            <a:endParaRPr lang="fr-FR" dirty="0">
              <a:solidFill>
                <a:srgbClr val="666666"/>
              </a:solidFill>
            </a:endParaRPr>
          </a:p>
          <a:p>
            <a:pPr algn="l" defTabSz="457200">
              <a:defRPr sz="3400">
                <a:solidFill>
                  <a:schemeClr val="accent1"/>
                </a:solidFill>
              </a:defRPr>
            </a:pPr>
            <a:r>
              <a:rPr lang="fr-FR" dirty="0" smtClean="0">
                <a:solidFill>
                  <a:srgbClr val="666666"/>
                </a:solidFill>
              </a:rPr>
              <a:t>Le jeu est porté par le ministère de la transition écologique et par AFNOR.</a:t>
            </a:r>
            <a:endParaRPr dirty="0">
              <a:solidFill>
                <a:srgbClr val="666666"/>
              </a:solidFill>
            </a:endParaRPr>
          </a:p>
        </p:txBody>
      </p:sp>
      <p:pic>
        <p:nvPicPr>
          <p:cNvPr id="298" name="boite-systèmiK-2-270x270.png" descr="boite-systèmiK-2-270x270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32423" y="7110071"/>
            <a:ext cx="6784277" cy="56198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3216705" y="615835"/>
            <a:ext cx="18543130" cy="1710934"/>
          </a:xfrm>
          <a:prstGeom prst="rect">
            <a:avLst/>
          </a:prstGeom>
        </p:spPr>
        <p:txBody>
          <a:bodyPr/>
          <a:lstStyle>
            <a:lvl1pPr defTabSz="2218888">
              <a:defRPr sz="7700" spc="-200"/>
            </a:lvl1pPr>
          </a:lstStyle>
          <a:p>
            <a:r>
              <a:t>Un mois de la Qualité riche et suivi</a:t>
            </a:r>
          </a:p>
        </p:txBody>
      </p:sp>
      <p:pic>
        <p:nvPicPr>
          <p:cNvPr id="301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logo-768x576.png" descr="logo-768x57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2850" y="2219921"/>
            <a:ext cx="7303035" cy="5477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rogram.png" descr="Progr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424" y="2211193"/>
            <a:ext cx="8388510" cy="10855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45699851_10217252852776017_2616990123971051520_n.jpg" descr="45699851_10217252852776017_2616990123971051520_n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1519" y="2203856"/>
            <a:ext cx="5360272" cy="5360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Livre-1.png" descr="Livre-1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734" y="8421843"/>
            <a:ext cx="5634674" cy="4833771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12 événements et un marathon final haut en couleurs pour parler de la vie de nos clubs !"/>
          <p:cNvSpPr txBox="1"/>
          <p:nvPr/>
        </p:nvSpPr>
        <p:spPr>
          <a:xfrm>
            <a:off x="15606650" y="8150561"/>
            <a:ext cx="7441745" cy="3241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400">
                <a:solidFill>
                  <a:schemeClr val="accent1"/>
                </a:solidFill>
              </a:defRPr>
            </a:lvl1pPr>
          </a:lstStyle>
          <a:p>
            <a:r>
              <a:rPr dirty="0"/>
              <a:t>12 </a:t>
            </a:r>
            <a:r>
              <a:rPr dirty="0" err="1"/>
              <a:t>événements</a:t>
            </a:r>
            <a:r>
              <a:rPr dirty="0"/>
              <a:t> et un marathon final haut en </a:t>
            </a:r>
            <a:r>
              <a:rPr dirty="0" err="1"/>
              <a:t>couleurs</a:t>
            </a:r>
            <a:r>
              <a:rPr dirty="0"/>
              <a:t> pour </a:t>
            </a:r>
            <a:r>
              <a:rPr dirty="0" err="1"/>
              <a:t>parler</a:t>
            </a:r>
            <a:r>
              <a:rPr dirty="0"/>
              <a:t> de la vie de </a:t>
            </a:r>
            <a:r>
              <a:rPr dirty="0" err="1"/>
              <a:t>nos</a:t>
            </a:r>
            <a:r>
              <a:rPr dirty="0"/>
              <a:t> clubs </a:t>
            </a:r>
            <a:r>
              <a:rPr dirty="0" smtClean="0"/>
              <a:t>!</a:t>
            </a:r>
            <a:endParaRPr lang="fr-FR" dirty="0" smtClean="0"/>
          </a:p>
          <a:p>
            <a:r>
              <a:rPr lang="fr-FR" dirty="0" smtClean="0"/>
              <a:t>Le </a:t>
            </a:r>
            <a:r>
              <a:rPr lang="fr-FR" b="1" dirty="0" smtClean="0"/>
              <a:t>marathon de la </a:t>
            </a:r>
            <a:r>
              <a:rPr lang="fr-FR" b="1" dirty="0" err="1" smtClean="0"/>
              <a:t>Perfomance</a:t>
            </a:r>
            <a:r>
              <a:rPr lang="fr-FR" b="1" dirty="0" smtClean="0"/>
              <a:t> : 8 </a:t>
            </a:r>
            <a:r>
              <a:rPr lang="fr-FR" dirty="0" smtClean="0"/>
              <a:t>heures de diffusion en direct, 460 connexions !</a:t>
            </a:r>
            <a:endParaRPr dirty="0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4178598" y="567740"/>
            <a:ext cx="18543131" cy="1710935"/>
          </a:xfrm>
          <a:prstGeom prst="rect">
            <a:avLst/>
          </a:prstGeom>
        </p:spPr>
        <p:txBody>
          <a:bodyPr/>
          <a:lstStyle>
            <a:lvl1pPr defTabSz="1664166">
              <a:defRPr sz="5700" spc="-200"/>
            </a:lvl1pPr>
          </a:lstStyle>
          <a:p>
            <a:r>
              <a:t>La Gazette du MFQ BFC : Une belle naissance en 2021 !</a:t>
            </a:r>
          </a:p>
        </p:txBody>
      </p:sp>
      <p:pic>
        <p:nvPicPr>
          <p:cNvPr id="332" name="LOGO.jpg" descr="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28097" y="11284701"/>
            <a:ext cx="2368129" cy="2136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Capture-d’écran-2021-07-20-à-09.56.31-209x300.png" descr="Capture-d’écran-2021-07-20-à-09.56.31-209x30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7274" y="306919"/>
            <a:ext cx="3041352" cy="4365575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Un bel outil pour compiler toutes les actu du mouvement, merci à tous les rédacteurs et en particulier à Pascal Vernier pour son implication."/>
          <p:cNvSpPr txBox="1"/>
          <p:nvPr/>
        </p:nvSpPr>
        <p:spPr>
          <a:xfrm>
            <a:off x="1894605" y="11192632"/>
            <a:ext cx="19877577" cy="1105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457200">
              <a:defRPr sz="3400"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Un bel outil pour compiler toutes les actu du mouvement, merci à tous les rédacteurs et en particulier à Pascal Vernier pour son implication.</a:t>
            </a:r>
          </a:p>
        </p:txBody>
      </p:sp>
      <p:pic>
        <p:nvPicPr>
          <p:cNvPr id="335" name="Capture d’écran 2022-02-08 à 15.58.49.png" descr="Capture d’écran 2022-02-08 à 15.58.4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32941" y="4916526"/>
            <a:ext cx="8594800" cy="6032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Capture d’écran 2022-02-08 à 15.58.39.png" descr="Capture d’écran 2022-02-08 à 15.58.3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03385" y="2891888"/>
            <a:ext cx="10185593" cy="7212424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La Responsabilité Sociétale et Environnementale des organisations, c’est à dire ?"/>
          <p:cNvSpPr txBox="1"/>
          <p:nvPr/>
        </p:nvSpPr>
        <p:spPr>
          <a:xfrm>
            <a:off x="6915990" y="12542174"/>
            <a:ext cx="9834806" cy="8593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1042877">
              <a:lnSpc>
                <a:spcPct val="80000"/>
              </a:lnSpc>
              <a:defRPr sz="3618" b="1" spc="-93">
                <a:solidFill>
                  <a:srgbClr val="004D80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Merci à toutes et tous les contributrices/eurs ! </a:t>
            </a:r>
          </a:p>
        </p:txBody>
      </p:sp>
    </p:spTree>
    <p:extLst>
      <p:ext uri="{BB962C8B-B14F-4D97-AF65-F5344CB8AC3E}">
        <p14:creationId xmlns:p14="http://schemas.microsoft.com/office/powerpoint/2010/main" val="146837639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Je vous remercie pour votre attention…"/>
          <p:cNvSpPr txBox="1">
            <a:spLocks noGrp="1"/>
          </p:cNvSpPr>
          <p:nvPr>
            <p:ph type="title"/>
          </p:nvPr>
        </p:nvSpPr>
        <p:spPr>
          <a:xfrm>
            <a:off x="1206494" y="4533900"/>
            <a:ext cx="21971008" cy="4648200"/>
          </a:xfrm>
          <a:prstGeom prst="rect">
            <a:avLst/>
          </a:prstGeom>
        </p:spPr>
        <p:txBody>
          <a:bodyPr/>
          <a:lstStyle/>
          <a:p>
            <a:pPr defTabSz="1511770">
              <a:defRPr sz="7100" spc="-200">
                <a:solidFill>
                  <a:srgbClr val="4EABEA"/>
                </a:solidFill>
              </a:defRPr>
            </a:pPr>
            <a:r>
              <a:rPr lang="fr-FR" dirty="0" smtClean="0"/>
              <a:t>Vous avez aimé l’activité foisonnante de votre MFQ en 2021…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Attendez de voir 2022…</a:t>
            </a:r>
            <a:endParaRPr dirty="0"/>
          </a:p>
          <a:p>
            <a:pPr defTabSz="1511770">
              <a:defRPr sz="4000" spc="-100">
                <a:solidFill>
                  <a:srgbClr val="4EABEA"/>
                </a:solidFill>
              </a:defRPr>
            </a:pPr>
            <a:endParaRPr dirty="0"/>
          </a:p>
        </p:txBody>
      </p:sp>
      <p:pic>
        <p:nvPicPr>
          <p:cNvPr id="345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6096" y="11097535"/>
            <a:ext cx="2368128" cy="213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20161011rsescollecccifcmfqf-e1587742152485.jpeg" descr="20161011rsescollecccifcmfqf-e158774215248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0693" y="11261884"/>
            <a:ext cx="2008371" cy="18075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082750" y="11261884"/>
            <a:ext cx="2489658" cy="180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ensibilisation / 12 200 euros…"/>
          <p:cNvSpPr txBox="1">
            <a:spLocks noGrp="1"/>
          </p:cNvSpPr>
          <p:nvPr>
            <p:ph type="body" idx="1"/>
          </p:nvPr>
        </p:nvSpPr>
        <p:spPr>
          <a:xfrm>
            <a:off x="1206500" y="4248503"/>
            <a:ext cx="28670703" cy="8256014"/>
          </a:xfrm>
          <a:prstGeom prst="rect">
            <a:avLst/>
          </a:prstGeom>
        </p:spPr>
        <p:txBody>
          <a:bodyPr spcCol="1433535"/>
          <a:lstStyle/>
          <a:p>
            <a:r>
              <a:rPr dirty="0" err="1" smtClean="0"/>
              <a:t>Sensibilisation</a:t>
            </a:r>
            <a:r>
              <a:rPr lang="fr-FR" dirty="0" smtClean="0"/>
              <a:t> RSE</a:t>
            </a:r>
            <a:r>
              <a:rPr dirty="0" smtClean="0"/>
              <a:t> </a:t>
            </a:r>
            <a:r>
              <a:rPr lang="fr-FR" dirty="0" smtClean="0"/>
              <a:t>:</a:t>
            </a:r>
            <a:r>
              <a:rPr dirty="0" smtClean="0"/>
              <a:t> </a:t>
            </a:r>
            <a:r>
              <a:rPr dirty="0"/>
              <a:t>12 200 euros</a:t>
            </a:r>
          </a:p>
          <a:p>
            <a:r>
              <a:rPr dirty="0" err="1"/>
              <a:t>Charte</a:t>
            </a:r>
            <a:r>
              <a:rPr dirty="0"/>
              <a:t> + </a:t>
            </a:r>
            <a:r>
              <a:rPr dirty="0" err="1"/>
              <a:t>révision</a:t>
            </a:r>
            <a:r>
              <a:rPr dirty="0"/>
              <a:t> ISO 26000 </a:t>
            </a:r>
            <a:r>
              <a:rPr lang="fr-FR" dirty="0" smtClean="0"/>
              <a:t>:</a:t>
            </a:r>
            <a:r>
              <a:rPr dirty="0" smtClean="0"/>
              <a:t> </a:t>
            </a:r>
            <a:r>
              <a:rPr dirty="0"/>
              <a:t>7000  euros</a:t>
            </a:r>
          </a:p>
          <a:p>
            <a:r>
              <a:rPr dirty="0" err="1"/>
              <a:t>Accompagnements</a:t>
            </a:r>
            <a:r>
              <a:rPr dirty="0"/>
              <a:t> RSE </a:t>
            </a:r>
            <a:r>
              <a:rPr lang="fr-FR" dirty="0" smtClean="0"/>
              <a:t>:</a:t>
            </a:r>
            <a:r>
              <a:rPr dirty="0" smtClean="0"/>
              <a:t> </a:t>
            </a:r>
            <a:r>
              <a:rPr dirty="0"/>
              <a:t>43 300 euros</a:t>
            </a:r>
          </a:p>
          <a:p>
            <a:endParaRPr dirty="0"/>
          </a:p>
          <a:p>
            <a:r>
              <a:rPr dirty="0"/>
              <a:t>Total action </a:t>
            </a:r>
            <a:r>
              <a:rPr lang="fr-FR" dirty="0" smtClean="0"/>
              <a:t>: </a:t>
            </a:r>
            <a:r>
              <a:rPr dirty="0" smtClean="0"/>
              <a:t> </a:t>
            </a:r>
            <a:r>
              <a:rPr dirty="0"/>
              <a:t>62500 euros </a:t>
            </a:r>
          </a:p>
          <a:p>
            <a:r>
              <a:rPr dirty="0"/>
              <a:t>Total Aide </a:t>
            </a:r>
            <a:r>
              <a:rPr dirty="0" err="1"/>
              <a:t>Région</a:t>
            </a:r>
            <a:r>
              <a:rPr dirty="0"/>
              <a:t> </a:t>
            </a:r>
            <a:r>
              <a:rPr lang="fr-FR" dirty="0" smtClean="0"/>
              <a:t>: </a:t>
            </a:r>
            <a:r>
              <a:rPr dirty="0" smtClean="0"/>
              <a:t> </a:t>
            </a:r>
            <a:r>
              <a:rPr dirty="0"/>
              <a:t>50 000 euros</a:t>
            </a:r>
          </a:p>
        </p:txBody>
      </p:sp>
      <p:sp>
        <p:nvSpPr>
          <p:cNvPr id="226" name="Programme d’action en 3 axes couverts à 80% par la convention"/>
          <p:cNvSpPr txBox="1">
            <a:spLocks noGrp="1"/>
          </p:cNvSpPr>
          <p:nvPr>
            <p:ph type="title" idx="4294967295"/>
          </p:nvPr>
        </p:nvSpPr>
        <p:spPr>
          <a:xfrm>
            <a:off x="166229" y="1623684"/>
            <a:ext cx="23678112" cy="1710934"/>
          </a:xfrm>
          <a:prstGeom prst="rect">
            <a:avLst/>
          </a:prstGeom>
        </p:spPr>
        <p:txBody>
          <a:bodyPr/>
          <a:lstStyle>
            <a:lvl1pPr defTabSz="1819488">
              <a:defRPr sz="6314" spc="-164"/>
            </a:lvl1pPr>
          </a:lstStyle>
          <a:p>
            <a:r>
              <a:rPr dirty="0" err="1"/>
              <a:t>Programme</a:t>
            </a:r>
            <a:r>
              <a:rPr dirty="0"/>
              <a:t> </a:t>
            </a:r>
            <a:r>
              <a:rPr dirty="0" err="1" smtClean="0"/>
              <a:t>d’action</a:t>
            </a:r>
            <a:r>
              <a:rPr lang="fr-FR" dirty="0" smtClean="0"/>
              <a:t>s</a:t>
            </a:r>
            <a:r>
              <a:rPr dirty="0" smtClean="0"/>
              <a:t> </a:t>
            </a:r>
            <a:r>
              <a:rPr dirty="0"/>
              <a:t>en 3 axes </a:t>
            </a:r>
            <a:r>
              <a:rPr dirty="0" err="1" smtClean="0"/>
              <a:t>couvert</a:t>
            </a:r>
            <a:r>
              <a:rPr lang="fr-FR" dirty="0" smtClean="0"/>
              <a:t> </a:t>
            </a:r>
            <a:r>
              <a:rPr dirty="0" smtClean="0"/>
              <a:t>à </a:t>
            </a:r>
            <a:r>
              <a:rPr dirty="0"/>
              <a:t>80% par </a:t>
            </a:r>
            <a:r>
              <a:rPr lang="fr-FR" dirty="0" smtClean="0"/>
              <a:t>un financement régional</a:t>
            </a: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845" y="3656033"/>
            <a:ext cx="8758159" cy="635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0823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1356152" y="495598"/>
            <a:ext cx="20421954" cy="1710934"/>
          </a:xfrm>
          <a:prstGeom prst="rect">
            <a:avLst/>
          </a:prstGeom>
        </p:spPr>
        <p:txBody>
          <a:bodyPr/>
          <a:lstStyle>
            <a:lvl1pPr defTabSz="1708543">
              <a:defRPr sz="5928" spc="-154"/>
            </a:lvl1pPr>
          </a:lstStyle>
          <a:p>
            <a:r>
              <a:rPr dirty="0"/>
              <a:t>Des </a:t>
            </a:r>
            <a:r>
              <a:rPr dirty="0" err="1"/>
              <a:t>événements</a:t>
            </a:r>
            <a:r>
              <a:rPr dirty="0"/>
              <a:t> de </a:t>
            </a:r>
            <a:r>
              <a:rPr dirty="0" err="1"/>
              <a:t>sensibilisation</a:t>
            </a:r>
            <a:r>
              <a:rPr dirty="0"/>
              <a:t> avec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partenaires</a:t>
            </a:r>
            <a:r>
              <a:rPr dirty="0"/>
              <a:t> </a:t>
            </a:r>
          </a:p>
        </p:txBody>
      </p:sp>
      <p:pic>
        <p:nvPicPr>
          <p:cNvPr id="226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Capture d’écran 2021-06-07 à 17.28.51.png" descr="Capture d’écran 2021-06-07 à 17.28.5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6152" y="2154862"/>
            <a:ext cx="8445829" cy="10500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ohgeednokmijnko.png" descr="dohgeednokmijnk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728274" y="3065002"/>
            <a:ext cx="9398001" cy="660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Capture d’écran 2022-01-24 à 15.49.39.png" descr="Capture d’écran 2022-01-24 à 15.49.3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5745" y="2091658"/>
            <a:ext cx="5724931" cy="11234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Capture d’écran 2022-01-24 à 15.51.38.png" descr="Capture d’écran 2022-01-24 à 15.51.38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2737" y="2169109"/>
            <a:ext cx="6393236" cy="11079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Capture d’écran 2022-01-24 à 15.52.09.png" descr="Capture d’écran 2022-01-24 à 15.52.0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6887" y="2237165"/>
            <a:ext cx="4927601" cy="830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1765005" y="495598"/>
            <a:ext cx="20013101" cy="1710934"/>
          </a:xfrm>
          <a:prstGeom prst="rect">
            <a:avLst/>
          </a:prstGeom>
        </p:spPr>
        <p:txBody>
          <a:bodyPr/>
          <a:lstStyle>
            <a:lvl1pPr defTabSz="1708543">
              <a:defRPr sz="5928" spc="-154"/>
            </a:lvl1pPr>
          </a:lstStyle>
          <a:p>
            <a:r>
              <a:rPr dirty="0"/>
              <a:t>Des </a:t>
            </a:r>
            <a:r>
              <a:rPr dirty="0" err="1"/>
              <a:t>événements</a:t>
            </a:r>
            <a:r>
              <a:rPr dirty="0"/>
              <a:t> de </a:t>
            </a:r>
            <a:r>
              <a:rPr dirty="0" err="1"/>
              <a:t>sensibilisation</a:t>
            </a:r>
            <a:r>
              <a:rPr dirty="0"/>
              <a:t> avec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partenaires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839591" y="509956"/>
            <a:ext cx="22364508" cy="225490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041376">
              <a:defRPr sz="7084" spc="-184"/>
            </a:lvl1pPr>
          </a:lstStyle>
          <a:p>
            <a:pPr>
              <a:lnSpc>
                <a:spcPct val="100000"/>
              </a:lnSpc>
            </a:pPr>
            <a:r>
              <a:t>Les accompagnements RSE des entreprises de Franche-Comté financés à 80 % par la conseil régional </a:t>
            </a:r>
          </a:p>
        </p:txBody>
      </p:sp>
      <p:pic>
        <p:nvPicPr>
          <p:cNvPr id="251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half" idx="1"/>
          </p:nvPr>
        </p:nvSpPr>
        <p:spPr>
          <a:xfrm>
            <a:off x="4194010" y="2786505"/>
            <a:ext cx="13485862" cy="9566313"/>
          </a:xfrm>
          <a:prstGeom prst="rect">
            <a:avLst/>
          </a:prstGeom>
        </p:spPr>
        <p:txBody>
          <a:bodyPr lIns="50800" tIns="50800" rIns="50800" bIns="50800">
            <a:normAutofit fontScale="92500" lnSpcReduction="10000"/>
          </a:bodyPr>
          <a:lstStyle/>
          <a:p>
            <a:pPr algn="just" defTabSz="448055">
              <a:lnSpc>
                <a:spcPct val="120000"/>
              </a:lnSpc>
              <a:spcBef>
                <a:spcPts val="1400"/>
              </a:spcBef>
              <a:defRPr sz="5390" u="sng">
                <a:solidFill>
                  <a:srgbClr val="95C8FB"/>
                </a:solidFill>
              </a:defRPr>
            </a:pPr>
            <a:endParaRPr sz="3822" dirty="0"/>
          </a:p>
          <a:p>
            <a:pPr defTabSz="448055">
              <a:lnSpc>
                <a:spcPct val="120000"/>
              </a:lnSpc>
              <a:spcBef>
                <a:spcPts val="1400"/>
              </a:spcBef>
              <a:defRPr sz="4410" u="sng">
                <a:solidFill>
                  <a:srgbClr val="1E4C7C"/>
                </a:solidFill>
              </a:defRPr>
            </a:pPr>
            <a:r>
              <a:rPr sz="3822" dirty="0" err="1" smtClean="0"/>
              <a:t>Accompagnements</a:t>
            </a:r>
            <a:r>
              <a:rPr sz="3822" dirty="0" smtClean="0"/>
              <a:t> </a:t>
            </a:r>
            <a:r>
              <a:rPr sz="3822" dirty="0" err="1" smtClean="0"/>
              <a:t>réalisés</a:t>
            </a:r>
            <a:r>
              <a:rPr lang="fr-FR" sz="3822" dirty="0" smtClean="0"/>
              <a:t>, </a:t>
            </a:r>
            <a:r>
              <a:rPr sz="3822" dirty="0" smtClean="0"/>
              <a:t>en</a:t>
            </a:r>
            <a:r>
              <a:rPr lang="fr-FR" sz="3822" dirty="0" smtClean="0"/>
              <a:t>gag</a:t>
            </a:r>
            <a:r>
              <a:rPr sz="3822" dirty="0" smtClean="0"/>
              <a:t>é</a:t>
            </a:r>
            <a:r>
              <a:rPr lang="fr-FR" sz="3822" dirty="0"/>
              <a:t>s ou signés</a:t>
            </a:r>
            <a:r>
              <a:rPr sz="3822" dirty="0" smtClean="0"/>
              <a:t> </a:t>
            </a:r>
            <a:r>
              <a:rPr sz="3822" dirty="0"/>
              <a:t>en 2021:</a:t>
            </a:r>
          </a:p>
          <a:p>
            <a:pPr defTabSz="448055">
              <a:lnSpc>
                <a:spcPct val="120000"/>
              </a:lnSpc>
              <a:spcBef>
                <a:spcPts val="1400"/>
              </a:spcBef>
              <a:defRPr sz="4410" u="sng">
                <a:solidFill>
                  <a:srgbClr val="1E4C7C"/>
                </a:solidFill>
              </a:defRPr>
            </a:pPr>
            <a:endParaRPr sz="3822" dirty="0">
              <a:solidFill>
                <a:srgbClr val="004D80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r>
              <a:rPr sz="3822" dirty="0" err="1">
                <a:solidFill>
                  <a:srgbClr val="004D80"/>
                </a:solidFill>
              </a:rPr>
              <a:t>Pompes</a:t>
            </a:r>
            <a:r>
              <a:rPr sz="3822" dirty="0">
                <a:solidFill>
                  <a:srgbClr val="004D80"/>
                </a:solidFill>
              </a:rPr>
              <a:t> </a:t>
            </a:r>
            <a:r>
              <a:rPr sz="3822" dirty="0" err="1">
                <a:solidFill>
                  <a:srgbClr val="004D80"/>
                </a:solidFill>
              </a:rPr>
              <a:t>Japy</a:t>
            </a:r>
            <a:r>
              <a:rPr sz="3822" dirty="0">
                <a:solidFill>
                  <a:srgbClr val="004D80"/>
                </a:solidFill>
              </a:rPr>
              <a:t> (5j) </a:t>
            </a:r>
            <a:r>
              <a:rPr sz="3822" dirty="0">
                <a:solidFill>
                  <a:srgbClr val="942192"/>
                </a:solidFill>
              </a:rPr>
              <a:t>(Sur </a:t>
            </a:r>
            <a:r>
              <a:rPr sz="3822" dirty="0" err="1">
                <a:solidFill>
                  <a:srgbClr val="942192"/>
                </a:solidFill>
              </a:rPr>
              <a:t>reliquat</a:t>
            </a:r>
            <a:r>
              <a:rPr sz="3822" dirty="0">
                <a:solidFill>
                  <a:srgbClr val="942192"/>
                </a:solidFill>
              </a:rPr>
              <a:t> budget 2020)</a:t>
            </a:r>
            <a:endParaRPr sz="3822" dirty="0">
              <a:solidFill>
                <a:srgbClr val="004D80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r>
              <a:rPr sz="3822" dirty="0" err="1">
                <a:solidFill>
                  <a:srgbClr val="004D80"/>
                </a:solidFill>
              </a:rPr>
              <a:t>Axa</a:t>
            </a:r>
            <a:r>
              <a:rPr sz="3822" dirty="0">
                <a:solidFill>
                  <a:srgbClr val="004D80"/>
                </a:solidFill>
              </a:rPr>
              <a:t> </a:t>
            </a:r>
            <a:r>
              <a:rPr sz="3822" dirty="0" err="1">
                <a:solidFill>
                  <a:srgbClr val="004D80"/>
                </a:solidFill>
              </a:rPr>
              <a:t>Agence</a:t>
            </a:r>
            <a:r>
              <a:rPr sz="3822" dirty="0">
                <a:solidFill>
                  <a:srgbClr val="004D80"/>
                </a:solidFill>
              </a:rPr>
              <a:t> </a:t>
            </a:r>
            <a:r>
              <a:rPr sz="3822" dirty="0" err="1">
                <a:solidFill>
                  <a:srgbClr val="004D80"/>
                </a:solidFill>
              </a:rPr>
              <a:t>Capello</a:t>
            </a:r>
            <a:r>
              <a:rPr sz="3822" dirty="0">
                <a:solidFill>
                  <a:srgbClr val="004D80"/>
                </a:solidFill>
              </a:rPr>
              <a:t> (5j) </a:t>
            </a:r>
            <a:r>
              <a:rPr sz="3822" dirty="0">
                <a:solidFill>
                  <a:srgbClr val="942192"/>
                </a:solidFill>
              </a:rPr>
              <a:t>(Sur </a:t>
            </a:r>
            <a:r>
              <a:rPr sz="3822" dirty="0" err="1">
                <a:solidFill>
                  <a:srgbClr val="942192"/>
                </a:solidFill>
              </a:rPr>
              <a:t>reliquat</a:t>
            </a:r>
            <a:r>
              <a:rPr sz="3822" dirty="0">
                <a:solidFill>
                  <a:srgbClr val="942192"/>
                </a:solidFill>
              </a:rPr>
              <a:t> budget 2020)</a:t>
            </a:r>
            <a:endParaRPr sz="3822" dirty="0">
              <a:solidFill>
                <a:srgbClr val="004D80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r>
              <a:rPr sz="3822" dirty="0">
                <a:solidFill>
                  <a:srgbClr val="004D80"/>
                </a:solidFill>
              </a:rPr>
              <a:t>Aviva (2j) </a:t>
            </a:r>
            <a:r>
              <a:rPr sz="3822" dirty="0">
                <a:solidFill>
                  <a:srgbClr val="942192"/>
                </a:solidFill>
              </a:rPr>
              <a:t>(Sur </a:t>
            </a:r>
            <a:r>
              <a:rPr sz="3822" dirty="0" err="1">
                <a:solidFill>
                  <a:srgbClr val="942192"/>
                </a:solidFill>
              </a:rPr>
              <a:t>reliquat</a:t>
            </a:r>
            <a:r>
              <a:rPr sz="3822" dirty="0">
                <a:solidFill>
                  <a:srgbClr val="942192"/>
                </a:solidFill>
              </a:rPr>
              <a:t> budget 2020)</a:t>
            </a:r>
            <a:endParaRPr sz="3822" dirty="0">
              <a:solidFill>
                <a:srgbClr val="004D80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r>
              <a:rPr sz="3822" dirty="0" err="1">
                <a:solidFill>
                  <a:srgbClr val="004D80"/>
                </a:solidFill>
              </a:rPr>
              <a:t>Sedia</a:t>
            </a:r>
            <a:r>
              <a:rPr sz="3822" dirty="0">
                <a:solidFill>
                  <a:srgbClr val="004D80"/>
                </a:solidFill>
              </a:rPr>
              <a:t> (5j) </a:t>
            </a:r>
            <a:r>
              <a:rPr sz="3822" dirty="0">
                <a:solidFill>
                  <a:srgbClr val="942192"/>
                </a:solidFill>
              </a:rPr>
              <a:t>(Sur </a:t>
            </a:r>
            <a:r>
              <a:rPr sz="3822" dirty="0" err="1">
                <a:solidFill>
                  <a:srgbClr val="942192"/>
                </a:solidFill>
              </a:rPr>
              <a:t>reliquat</a:t>
            </a:r>
            <a:r>
              <a:rPr sz="3822" dirty="0">
                <a:solidFill>
                  <a:srgbClr val="942192"/>
                </a:solidFill>
              </a:rPr>
              <a:t> budget 2020</a:t>
            </a:r>
            <a:r>
              <a:rPr sz="3822" dirty="0" smtClean="0">
                <a:solidFill>
                  <a:srgbClr val="942192"/>
                </a:solidFill>
              </a:rPr>
              <a:t>)</a:t>
            </a:r>
            <a:endParaRPr lang="fr-FR" sz="3822" dirty="0" smtClean="0">
              <a:solidFill>
                <a:srgbClr val="942192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r>
              <a:rPr lang="fr-FR" sz="3822" dirty="0" err="1">
                <a:solidFill>
                  <a:srgbClr val="004D80"/>
                </a:solidFill>
              </a:rPr>
              <a:t>Lial</a:t>
            </a:r>
            <a:r>
              <a:rPr lang="fr-FR" sz="3822" dirty="0">
                <a:solidFill>
                  <a:srgbClr val="004D80"/>
                </a:solidFill>
              </a:rPr>
              <a:t> Rioz (3J) </a:t>
            </a:r>
            <a:r>
              <a:rPr lang="fr-FR" sz="3822" dirty="0">
                <a:solidFill>
                  <a:srgbClr val="942192"/>
                </a:solidFill>
              </a:rPr>
              <a:t>(Sur reliquat budget 2020)</a:t>
            </a:r>
            <a:endParaRPr lang="fr-FR" sz="3822" dirty="0">
              <a:solidFill>
                <a:srgbClr val="004D80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endParaRPr sz="3822" dirty="0">
              <a:solidFill>
                <a:srgbClr val="004D80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r>
              <a:rPr sz="3822" dirty="0" err="1">
                <a:solidFill>
                  <a:srgbClr val="004D80"/>
                </a:solidFill>
              </a:rPr>
              <a:t>Signaux</a:t>
            </a:r>
            <a:r>
              <a:rPr sz="3822" dirty="0">
                <a:solidFill>
                  <a:srgbClr val="004D80"/>
                </a:solidFill>
              </a:rPr>
              <a:t> </a:t>
            </a:r>
            <a:r>
              <a:rPr sz="3822" dirty="0" err="1">
                <a:solidFill>
                  <a:srgbClr val="004D80"/>
                </a:solidFill>
              </a:rPr>
              <a:t>Girod</a:t>
            </a:r>
            <a:r>
              <a:rPr sz="3822" dirty="0">
                <a:solidFill>
                  <a:srgbClr val="004D80"/>
                </a:solidFill>
              </a:rPr>
              <a:t> (5j) </a:t>
            </a:r>
            <a:r>
              <a:rPr sz="3822" dirty="0">
                <a:solidFill>
                  <a:srgbClr val="0433FF"/>
                </a:solidFill>
              </a:rPr>
              <a:t>(Budget RSE 2021)</a:t>
            </a:r>
            <a:endParaRPr sz="3822" dirty="0">
              <a:solidFill>
                <a:srgbClr val="004D80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r>
              <a:rPr sz="3822" dirty="0" err="1">
                <a:solidFill>
                  <a:srgbClr val="004D80"/>
                </a:solidFill>
              </a:rPr>
              <a:t>Créations</a:t>
            </a:r>
            <a:r>
              <a:rPr sz="3822" dirty="0">
                <a:solidFill>
                  <a:srgbClr val="004D80"/>
                </a:solidFill>
              </a:rPr>
              <a:t> Perrin (5J)</a:t>
            </a:r>
            <a:r>
              <a:rPr dirty="0"/>
              <a:t> </a:t>
            </a:r>
            <a:r>
              <a:rPr sz="3822" dirty="0">
                <a:solidFill>
                  <a:srgbClr val="0433FF"/>
                </a:solidFill>
              </a:rPr>
              <a:t>(Budget RSE 2021)</a:t>
            </a:r>
            <a:endParaRPr sz="3822" dirty="0">
              <a:solidFill>
                <a:srgbClr val="004D80"/>
              </a:solidFill>
            </a:endParaRPr>
          </a:p>
          <a:p>
            <a:pPr defTabSz="348488">
              <a:lnSpc>
                <a:spcPct val="120000"/>
              </a:lnSpc>
              <a:defRPr sz="1274" b="0"/>
            </a:pPr>
            <a:r>
              <a:rPr sz="3822" dirty="0">
                <a:solidFill>
                  <a:srgbClr val="004D80"/>
                </a:solidFill>
              </a:rPr>
              <a:t>Restaurant Les </a:t>
            </a:r>
            <a:r>
              <a:rPr sz="3822" dirty="0" err="1">
                <a:solidFill>
                  <a:srgbClr val="004D80"/>
                </a:solidFill>
              </a:rPr>
              <a:t>papillons</a:t>
            </a:r>
            <a:r>
              <a:rPr sz="3822" dirty="0">
                <a:solidFill>
                  <a:srgbClr val="004D80"/>
                </a:solidFill>
              </a:rPr>
              <a:t> (5J)</a:t>
            </a:r>
            <a:r>
              <a:rPr dirty="0"/>
              <a:t> </a:t>
            </a:r>
            <a:r>
              <a:rPr sz="3822" dirty="0">
                <a:solidFill>
                  <a:srgbClr val="0433FF"/>
                </a:solidFill>
              </a:rPr>
              <a:t>(Budget RSE 2021)</a:t>
            </a:r>
            <a:endParaRPr sz="3822" dirty="0">
              <a:solidFill>
                <a:srgbClr val="004D80"/>
              </a:solidFill>
            </a:endParaRPr>
          </a:p>
          <a:p>
            <a:pPr defTabSz="448055">
              <a:lnSpc>
                <a:spcPct val="120000"/>
              </a:lnSpc>
              <a:defRPr sz="4410" b="0">
                <a:solidFill>
                  <a:schemeClr val="accent1"/>
                </a:solidFill>
              </a:defRPr>
            </a:pPr>
            <a:r>
              <a:rPr sz="3822" dirty="0" err="1" smtClean="0">
                <a:solidFill>
                  <a:srgbClr val="004D80"/>
                </a:solidFill>
              </a:rPr>
              <a:t>Numélians</a:t>
            </a:r>
            <a:r>
              <a:rPr sz="3822" dirty="0" smtClean="0">
                <a:solidFill>
                  <a:srgbClr val="004D80"/>
                </a:solidFill>
              </a:rPr>
              <a:t> </a:t>
            </a:r>
            <a:r>
              <a:rPr sz="3822" dirty="0">
                <a:solidFill>
                  <a:srgbClr val="004D80"/>
                </a:solidFill>
              </a:rPr>
              <a:t>(5J)</a:t>
            </a:r>
            <a:r>
              <a:rPr dirty="0"/>
              <a:t> </a:t>
            </a:r>
            <a:r>
              <a:rPr sz="3822" dirty="0">
                <a:solidFill>
                  <a:srgbClr val="0433FF"/>
                </a:solidFill>
              </a:rPr>
              <a:t>(Budget RSE 2021)</a:t>
            </a:r>
            <a:endParaRPr sz="3822" dirty="0">
              <a:solidFill>
                <a:srgbClr val="004D80"/>
              </a:solidFill>
            </a:endParaRPr>
          </a:p>
          <a:p>
            <a:pPr defTabSz="448055">
              <a:lnSpc>
                <a:spcPct val="120000"/>
              </a:lnSpc>
              <a:defRPr sz="4410" b="0">
                <a:solidFill>
                  <a:schemeClr val="accent1"/>
                </a:solidFill>
              </a:defRPr>
            </a:pPr>
            <a:r>
              <a:rPr sz="3822" dirty="0" err="1">
                <a:solidFill>
                  <a:srgbClr val="004D80"/>
                </a:solidFill>
              </a:rPr>
              <a:t>Idélians</a:t>
            </a:r>
            <a:r>
              <a:rPr sz="3822" dirty="0">
                <a:solidFill>
                  <a:srgbClr val="004D80"/>
                </a:solidFill>
              </a:rPr>
              <a:t> (5j)</a:t>
            </a:r>
            <a:r>
              <a:rPr dirty="0"/>
              <a:t> </a:t>
            </a:r>
            <a:r>
              <a:rPr sz="3822" dirty="0">
                <a:solidFill>
                  <a:srgbClr val="0433FF"/>
                </a:solidFill>
              </a:rPr>
              <a:t>(Budget RSE 2021)</a:t>
            </a:r>
          </a:p>
          <a:p>
            <a:pPr defTabSz="448055">
              <a:lnSpc>
                <a:spcPct val="120000"/>
              </a:lnSpc>
              <a:defRPr sz="4410" b="0">
                <a:solidFill>
                  <a:srgbClr val="1E4C7C"/>
                </a:solidFill>
              </a:defRPr>
            </a:pPr>
            <a:r>
              <a:rPr sz="3822" dirty="0"/>
              <a:t>Alpha Green (5J) </a:t>
            </a:r>
            <a:r>
              <a:rPr sz="3822" dirty="0">
                <a:solidFill>
                  <a:srgbClr val="0433FF"/>
                </a:solidFill>
              </a:rPr>
              <a:t>(Budget RSE 2021)</a:t>
            </a:r>
            <a:endParaRPr sz="3822" dirty="0">
              <a:solidFill>
                <a:srgbClr val="004D80"/>
              </a:solidFill>
            </a:endParaRP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half" idx="1"/>
          </p:nvPr>
        </p:nvSpPr>
        <p:spPr>
          <a:xfrm>
            <a:off x="1227259" y="2644277"/>
            <a:ext cx="9440741" cy="10139394"/>
          </a:xfrm>
          <a:prstGeom prst="rect">
            <a:avLst/>
          </a:prstGeom>
        </p:spPr>
        <p:txBody>
          <a:bodyPr lIns="50800" tIns="50800" rIns="50800" bIns="50800">
            <a:normAutofit fontScale="77500" lnSpcReduction="20000"/>
          </a:bodyPr>
          <a:lstStyle/>
          <a:p>
            <a:pPr defTabSz="342900">
              <a:lnSpc>
                <a:spcPct val="120000"/>
              </a:lnSpc>
              <a:spcBef>
                <a:spcPts val="1100"/>
              </a:spcBef>
              <a:defRPr sz="4950">
                <a:solidFill>
                  <a:srgbClr val="1E4C7C"/>
                </a:solidFill>
              </a:defRPr>
            </a:pPr>
            <a:r>
              <a:rPr lang="fr-FR" sz="4600" dirty="0" smtClean="0"/>
              <a:t>Filière Lunetterie-Horlogerie :</a:t>
            </a:r>
          </a:p>
          <a:p>
            <a:pPr defTabSz="342900">
              <a:lnSpc>
                <a:spcPct val="120000"/>
              </a:lnSpc>
              <a:spcBef>
                <a:spcPts val="1100"/>
              </a:spcBef>
              <a:defRPr sz="3375" b="0">
                <a:solidFill>
                  <a:srgbClr val="1E4C7C"/>
                </a:solidFill>
              </a:defRPr>
            </a:pPr>
            <a:r>
              <a:rPr lang="fr-FR" sz="3600" dirty="0" smtClean="0"/>
              <a:t>- Analyse des besoins surtout en terme de Bilan Carbone®  </a:t>
            </a:r>
            <a:r>
              <a:rPr lang="fr-FR" sz="3600" dirty="0"/>
              <a:t>(lunetterie </a:t>
            </a:r>
            <a:r>
              <a:rPr lang="fr-FR" sz="3600" dirty="0" smtClean="0"/>
              <a:t>Morel, </a:t>
            </a:r>
            <a:r>
              <a:rPr lang="fr-FR" sz="3600" dirty="0"/>
              <a:t>Gouverneur </a:t>
            </a:r>
            <a:r>
              <a:rPr lang="fr-FR" sz="3600" dirty="0" err="1" smtClean="0"/>
              <a:t>Audigier</a:t>
            </a:r>
            <a:r>
              <a:rPr lang="fr-FR" sz="3600" dirty="0" smtClean="0"/>
              <a:t>)</a:t>
            </a:r>
            <a:endParaRPr lang="fr-FR" sz="3600" dirty="0"/>
          </a:p>
          <a:p>
            <a:pPr defTabSz="342900">
              <a:lnSpc>
                <a:spcPct val="120000"/>
              </a:lnSpc>
              <a:spcBef>
                <a:spcPts val="1100"/>
              </a:spcBef>
              <a:defRPr sz="3375" b="0">
                <a:solidFill>
                  <a:srgbClr val="1E4C7C"/>
                </a:solidFill>
              </a:defRPr>
            </a:pPr>
            <a:endParaRPr lang="fr-FR" sz="3600" dirty="0" smtClean="0"/>
          </a:p>
          <a:p>
            <a:pPr defTabSz="356615">
              <a:lnSpc>
                <a:spcPct val="120000"/>
              </a:lnSpc>
              <a:spcBef>
                <a:spcPts val="1100"/>
              </a:spcBef>
              <a:defRPr sz="4680" b="1">
                <a:solidFill>
                  <a:srgbClr val="1E4C7C"/>
                </a:solidFill>
              </a:defRPr>
            </a:pPr>
            <a:r>
              <a:rPr lang="fr-FR" dirty="0"/>
              <a:t>Filière alimentation - Agro Alimentaire :</a:t>
            </a:r>
          </a:p>
          <a:p>
            <a:pPr defTabSz="356615">
              <a:lnSpc>
                <a:spcPct val="120000"/>
              </a:lnSpc>
              <a:spcBef>
                <a:spcPts val="1100"/>
              </a:spcBef>
              <a:buSzPct val="100000"/>
              <a:buChar char="-"/>
              <a:defRPr sz="3509">
                <a:solidFill>
                  <a:srgbClr val="1E4C7C"/>
                </a:solidFill>
              </a:defRPr>
            </a:pPr>
            <a:r>
              <a:rPr lang="fr-FR" b="0" dirty="0" smtClean="0"/>
              <a:t> Accompagnement </a:t>
            </a:r>
            <a:r>
              <a:rPr lang="fr-FR" b="0" dirty="0"/>
              <a:t>RSE du restaurant Le Papillon, Pontarlier</a:t>
            </a:r>
          </a:p>
          <a:p>
            <a:pPr defTabSz="356615">
              <a:lnSpc>
                <a:spcPct val="120000"/>
              </a:lnSpc>
              <a:spcBef>
                <a:spcPts val="1100"/>
              </a:spcBef>
              <a:buSzPct val="100000"/>
              <a:buChar char="-"/>
              <a:defRPr sz="3509">
                <a:solidFill>
                  <a:srgbClr val="1E4C7C"/>
                </a:solidFill>
              </a:defRPr>
            </a:pPr>
            <a:r>
              <a:rPr lang="fr-FR" b="0" dirty="0" smtClean="0"/>
              <a:t> Accompagnement </a:t>
            </a:r>
            <a:r>
              <a:rPr lang="fr-FR" b="0" dirty="0"/>
              <a:t>RSE du laboratoire </a:t>
            </a:r>
            <a:r>
              <a:rPr lang="fr-FR" b="0" dirty="0" err="1"/>
              <a:t>Lial</a:t>
            </a:r>
            <a:r>
              <a:rPr lang="fr-FR" b="0" dirty="0"/>
              <a:t> Rioz</a:t>
            </a:r>
          </a:p>
          <a:p>
            <a:pPr defTabSz="356615">
              <a:lnSpc>
                <a:spcPct val="120000"/>
              </a:lnSpc>
              <a:spcBef>
                <a:spcPts val="1100"/>
              </a:spcBef>
              <a:defRPr sz="3509">
                <a:solidFill>
                  <a:srgbClr val="1E4C7C"/>
                </a:solidFill>
              </a:defRPr>
            </a:pPr>
            <a:r>
              <a:rPr lang="fr-FR" b="0" dirty="0" smtClean="0"/>
              <a:t>- Relance </a:t>
            </a:r>
            <a:r>
              <a:rPr lang="fr-FR" b="0" dirty="0"/>
              <a:t>de la filière </a:t>
            </a:r>
            <a:r>
              <a:rPr lang="fr-FR" b="0" dirty="0" smtClean="0"/>
              <a:t>avec </a:t>
            </a:r>
            <a:r>
              <a:rPr lang="fr-FR" b="0" dirty="0" err="1"/>
              <a:t>Vitagora</a:t>
            </a:r>
            <a:r>
              <a:rPr lang="fr-FR" b="0" dirty="0"/>
              <a:t> en </a:t>
            </a:r>
            <a:r>
              <a:rPr lang="fr-FR" b="0" dirty="0" smtClean="0"/>
              <a:t>cours</a:t>
            </a:r>
          </a:p>
          <a:p>
            <a:pPr defTabSz="301752">
              <a:spcBef>
                <a:spcPts val="900"/>
              </a:spcBef>
              <a:defRPr sz="4356">
                <a:solidFill>
                  <a:srgbClr val="1E4C7C"/>
                </a:solidFill>
              </a:defRPr>
            </a:pPr>
            <a:endParaRPr lang="fr-FR" sz="5400" dirty="0" smtClean="0"/>
          </a:p>
          <a:p>
            <a:pPr defTabSz="301752">
              <a:spcBef>
                <a:spcPts val="900"/>
              </a:spcBef>
              <a:defRPr sz="4356">
                <a:solidFill>
                  <a:srgbClr val="1E4C7C"/>
                </a:solidFill>
              </a:defRPr>
            </a:pPr>
            <a:r>
              <a:rPr lang="fr-FR" sz="4700" dirty="0" smtClean="0"/>
              <a:t>Filière </a:t>
            </a:r>
            <a:r>
              <a:rPr lang="fr-FR" sz="4700" dirty="0"/>
              <a:t>Luxe :</a:t>
            </a:r>
          </a:p>
          <a:p>
            <a:pPr defTabSz="301752">
              <a:spcBef>
                <a:spcPts val="900"/>
              </a:spcBef>
              <a:defRPr sz="2970" b="0">
                <a:solidFill>
                  <a:srgbClr val="1E4C7C"/>
                </a:solidFill>
              </a:defRPr>
            </a:pPr>
            <a:r>
              <a:rPr lang="fr-FR" sz="3600" dirty="0"/>
              <a:t>- Spécialisation des experts RSE autour du référentiel RJC.</a:t>
            </a:r>
          </a:p>
          <a:p>
            <a:pPr defTabSz="301752">
              <a:spcBef>
                <a:spcPts val="900"/>
              </a:spcBef>
              <a:defRPr sz="2970" b="0">
                <a:solidFill>
                  <a:srgbClr val="1E4C7C"/>
                </a:solidFill>
              </a:defRPr>
            </a:pPr>
            <a:r>
              <a:rPr lang="fr-FR" sz="3600" dirty="0"/>
              <a:t>- Partenariat avec le réseau Luxe and Tech : Présentation de l’accompagnement régional et du référentiel lors de la visite de l’entreprise </a:t>
            </a:r>
            <a:r>
              <a:rPr lang="fr-FR" sz="3600" dirty="0" err="1"/>
              <a:t>Créatemps</a:t>
            </a:r>
            <a:r>
              <a:rPr lang="fr-FR" sz="3600" dirty="0"/>
              <a:t> le 25 octobre 2021.</a:t>
            </a:r>
          </a:p>
          <a:p>
            <a:pPr defTabSz="301752">
              <a:spcBef>
                <a:spcPts val="900"/>
              </a:spcBef>
              <a:defRPr sz="2970" b="0">
                <a:solidFill>
                  <a:srgbClr val="1E4C7C"/>
                </a:solidFill>
              </a:defRPr>
            </a:pPr>
            <a:r>
              <a:rPr lang="fr-FR" sz="3600" dirty="0"/>
              <a:t>- Accompagnement RSE de Créations Perrin</a:t>
            </a:r>
          </a:p>
          <a:p>
            <a:pPr marL="571500" indent="-571500" defTabSz="356615">
              <a:lnSpc>
                <a:spcPct val="120000"/>
              </a:lnSpc>
              <a:spcBef>
                <a:spcPts val="1100"/>
              </a:spcBef>
              <a:buFontTx/>
              <a:buChar char="-"/>
              <a:defRPr sz="3509">
                <a:solidFill>
                  <a:srgbClr val="1E4C7C"/>
                </a:solidFill>
              </a:defRPr>
            </a:pPr>
            <a:endParaRPr lang="fr-FR" dirty="0" smtClean="0"/>
          </a:p>
          <a:p>
            <a:pPr marL="571500" indent="-571500" defTabSz="356615">
              <a:lnSpc>
                <a:spcPct val="120000"/>
              </a:lnSpc>
              <a:spcBef>
                <a:spcPts val="1100"/>
              </a:spcBef>
              <a:buFontTx/>
              <a:buChar char="-"/>
              <a:defRPr sz="3509">
                <a:solidFill>
                  <a:srgbClr val="1E4C7C"/>
                </a:solidFill>
              </a:defRPr>
            </a:pPr>
            <a:endParaRPr lang="fr-FR" dirty="0"/>
          </a:p>
          <a:p>
            <a:pPr marL="457200" indent="-457200" defTabSz="342900">
              <a:lnSpc>
                <a:spcPct val="120000"/>
              </a:lnSpc>
              <a:spcBef>
                <a:spcPts val="1100"/>
              </a:spcBef>
              <a:buFontTx/>
              <a:buChar char="-"/>
              <a:defRPr sz="3375" b="0">
                <a:solidFill>
                  <a:srgbClr val="1E4C7C"/>
                </a:solidFill>
              </a:defRPr>
            </a:pPr>
            <a:endParaRPr lang="fr-FR" dirty="0"/>
          </a:p>
        </p:txBody>
      </p:sp>
      <p:pic>
        <p:nvPicPr>
          <p:cNvPr id="242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3120516" y="591787"/>
            <a:ext cx="19657668" cy="1710935"/>
          </a:xfrm>
          <a:prstGeom prst="rect">
            <a:avLst/>
          </a:prstGeom>
        </p:spPr>
        <p:txBody>
          <a:bodyPr/>
          <a:lstStyle>
            <a:lvl1pPr defTabSz="1664166">
              <a:defRPr sz="5775" spc="-150"/>
            </a:lvl1pPr>
          </a:lstStyle>
          <a:p>
            <a:r>
              <a:t>Le MFQ BFC, partenaire des filières sectorielles régionales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76846" y="2644277"/>
            <a:ext cx="10801337" cy="4655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fr-FR" sz="3600" b="1" dirty="0">
                <a:solidFill>
                  <a:srgbClr val="1E4C7C"/>
                </a:solidFill>
              </a:rPr>
              <a:t>Filière TP:</a:t>
            </a:r>
          </a:p>
          <a:p>
            <a:pPr algn="l"/>
            <a:r>
              <a:rPr lang="fr-FR" sz="2500" dirty="0">
                <a:solidFill>
                  <a:srgbClr val="1E4C7C"/>
                </a:solidFill>
              </a:rPr>
              <a:t>- Participation à la présentation de ECORSE TP</a:t>
            </a:r>
          </a:p>
          <a:p>
            <a:pPr algn="l">
              <a:buFontTx/>
              <a:buChar char="-"/>
            </a:pPr>
            <a:r>
              <a:rPr lang="fr-FR" sz="2500" dirty="0" smtClean="0">
                <a:solidFill>
                  <a:srgbClr val="1E4C7C"/>
                </a:solidFill>
              </a:rPr>
              <a:t> Accompagnement </a:t>
            </a:r>
            <a:r>
              <a:rPr lang="fr-FR" sz="2500" dirty="0">
                <a:solidFill>
                  <a:srgbClr val="1E4C7C"/>
                </a:solidFill>
              </a:rPr>
              <a:t>RSE de Signaux </a:t>
            </a:r>
            <a:r>
              <a:rPr lang="fr-FR" sz="2500" dirty="0" smtClean="0">
                <a:solidFill>
                  <a:srgbClr val="1E4C7C"/>
                </a:solidFill>
              </a:rPr>
              <a:t>Girod</a:t>
            </a:r>
          </a:p>
          <a:p>
            <a:pPr marL="342900" indent="-342900" algn="l">
              <a:buFontTx/>
              <a:buChar char="-"/>
            </a:pPr>
            <a:endParaRPr lang="fr-FR" dirty="0" smtClean="0">
              <a:solidFill>
                <a:srgbClr val="1E4C7C"/>
              </a:solidFill>
            </a:endParaRPr>
          </a:p>
          <a:p>
            <a:pPr algn="l" defTabSz="356615">
              <a:spcBef>
                <a:spcPts val="1100"/>
              </a:spcBef>
              <a:defRPr sz="5148">
                <a:solidFill>
                  <a:srgbClr val="1E4C7C"/>
                </a:solidFill>
              </a:defRPr>
            </a:pPr>
            <a:r>
              <a:rPr lang="fr-FR" sz="3600" b="1" dirty="0" smtClean="0"/>
              <a:t>Filière Pôle Véhicule du Futur:</a:t>
            </a:r>
          </a:p>
          <a:p>
            <a:pPr algn="l" defTabSz="356615">
              <a:spcBef>
                <a:spcPts val="1100"/>
              </a:spcBef>
              <a:defRPr sz="3509" b="0">
                <a:solidFill>
                  <a:srgbClr val="1E4C7C"/>
                </a:solidFill>
              </a:defRPr>
            </a:pPr>
            <a:r>
              <a:rPr lang="fr-FR" sz="2500" dirty="0" smtClean="0"/>
              <a:t>- Analyse des besoins de </a:t>
            </a:r>
            <a:r>
              <a:rPr lang="fr-FR" sz="2500" dirty="0"/>
              <a:t>la filière notamment </a:t>
            </a:r>
            <a:r>
              <a:rPr lang="fr-FR" sz="2500" dirty="0" smtClean="0"/>
              <a:t>en termes </a:t>
            </a:r>
            <a:r>
              <a:rPr lang="fr-FR" sz="2500" dirty="0"/>
              <a:t>de RSE et de Bilan Carbone </a:t>
            </a:r>
          </a:p>
          <a:p>
            <a:pPr algn="l" defTabSz="356615">
              <a:spcBef>
                <a:spcPts val="1100"/>
              </a:spcBef>
              <a:defRPr sz="3509" b="0">
                <a:solidFill>
                  <a:srgbClr val="1E4C7C"/>
                </a:solidFill>
              </a:defRPr>
            </a:pPr>
            <a:r>
              <a:rPr lang="fr-FR" sz="2500" dirty="0" smtClean="0"/>
              <a:t>- MS </a:t>
            </a:r>
            <a:r>
              <a:rPr lang="fr-FR" sz="2500" dirty="0" err="1"/>
              <a:t>Innov</a:t>
            </a:r>
            <a:r>
              <a:rPr lang="fr-FR" sz="2500" dirty="0"/>
              <a:t> pour adhésion puis accompagnement RSE sur 2022</a:t>
            </a:r>
          </a:p>
          <a:p>
            <a:pPr marL="342900" indent="-342900" algn="l">
              <a:buFontTx/>
              <a:buChar char="-"/>
            </a:pPr>
            <a:endParaRPr lang="fr-FR" dirty="0" smtClean="0">
              <a:solidFill>
                <a:srgbClr val="1E4C7C"/>
              </a:solidFill>
            </a:endParaRPr>
          </a:p>
          <a:p>
            <a:pPr marL="342900" indent="-342900" algn="l">
              <a:buFontTx/>
              <a:buChar char="-"/>
            </a:pPr>
            <a:endParaRPr lang="fr-FR" dirty="0">
              <a:solidFill>
                <a:srgbClr val="1E4C7C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Les 7 questions centrales en pratique"/>
          <p:cNvSpPr txBox="1">
            <a:spLocks noGrp="1"/>
          </p:cNvSpPr>
          <p:nvPr>
            <p:ph type="title"/>
          </p:nvPr>
        </p:nvSpPr>
        <p:spPr>
          <a:xfrm>
            <a:off x="581264" y="2970823"/>
            <a:ext cx="21971007" cy="4648201"/>
          </a:xfrm>
          <a:prstGeom prst="rect">
            <a:avLst/>
          </a:prstGeom>
        </p:spPr>
        <p:txBody>
          <a:bodyPr/>
          <a:lstStyle>
            <a:lvl1pPr>
              <a:defRPr sz="10000" spc="-200"/>
            </a:lvl1pPr>
          </a:lstStyle>
          <a:p>
            <a:r>
              <a:rPr dirty="0" err="1"/>
              <a:t>L’accompagnement</a:t>
            </a:r>
            <a:r>
              <a:rPr dirty="0"/>
              <a:t> des </a:t>
            </a:r>
            <a:r>
              <a:rPr dirty="0" err="1"/>
              <a:t>entreprises</a:t>
            </a:r>
            <a:r>
              <a:rPr dirty="0"/>
              <a:t> par les experts du MFQ </a:t>
            </a:r>
            <a:r>
              <a:rPr dirty="0" smtClean="0"/>
              <a:t>BFC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sz="7200" dirty="0" smtClean="0"/>
              <a:t>(hors convention RSE de la Région)</a:t>
            </a:r>
            <a:endParaRPr sz="7200" dirty="0"/>
          </a:p>
        </p:txBody>
      </p:sp>
      <p:pic>
        <p:nvPicPr>
          <p:cNvPr id="315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6096" y="11097535"/>
            <a:ext cx="2368128" cy="21362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La Responsabilité Sociétale et Environnementale des organisations, c’est à dire ?"/>
          <p:cNvSpPr txBox="1">
            <a:spLocks noGrp="1"/>
          </p:cNvSpPr>
          <p:nvPr>
            <p:ph type="title"/>
          </p:nvPr>
        </p:nvSpPr>
        <p:spPr>
          <a:xfrm>
            <a:off x="823197" y="1000592"/>
            <a:ext cx="22737606" cy="1710934"/>
          </a:xfrm>
          <a:prstGeom prst="rect">
            <a:avLst/>
          </a:prstGeom>
        </p:spPr>
        <p:txBody>
          <a:bodyPr/>
          <a:lstStyle>
            <a:lvl1pPr defTabSz="1664166">
              <a:defRPr sz="5775" spc="-150"/>
            </a:lvl1pPr>
          </a:lstStyle>
          <a:p>
            <a:r>
              <a:rPr dirty="0" err="1"/>
              <a:t>Accompagnement</a:t>
            </a:r>
            <a:r>
              <a:rPr dirty="0"/>
              <a:t> Eco-conception de </a:t>
            </a:r>
            <a:r>
              <a:rPr dirty="0" err="1" smtClean="0"/>
              <a:t>Fontainéo</a:t>
            </a:r>
            <a:endParaRPr dirty="0"/>
          </a:p>
        </p:txBody>
      </p:sp>
      <p:sp>
        <p:nvSpPr>
          <p:cNvPr id="318" name="Une démarche RSE se caractérise par l’aptitude à écouter les parties les plus influentes sur votre activité et vos décisions afin de capter leurs besoins.…"/>
          <p:cNvSpPr txBox="1">
            <a:spLocks noGrp="1"/>
          </p:cNvSpPr>
          <p:nvPr>
            <p:ph type="body" sz="quarter" idx="1"/>
          </p:nvPr>
        </p:nvSpPr>
        <p:spPr>
          <a:xfrm>
            <a:off x="823197" y="2206252"/>
            <a:ext cx="10101573" cy="6083394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457200">
              <a:lnSpc>
                <a:spcPts val="7800"/>
              </a:lnSpc>
              <a:spcBef>
                <a:spcPts val="1500"/>
              </a:spcBef>
              <a:defRPr sz="4500" b="0">
                <a:solidFill>
                  <a:schemeClr val="accent1"/>
                </a:solidFill>
              </a:defRPr>
            </a:pPr>
            <a:r>
              <a:rPr lang="fr-FR" dirty="0" smtClean="0"/>
              <a:t>Mission</a:t>
            </a:r>
            <a:endParaRPr dirty="0"/>
          </a:p>
          <a:p>
            <a:pPr defTabSz="457200">
              <a:defRPr sz="3500" b="0"/>
            </a:pPr>
            <a:r>
              <a:rPr b="1" dirty="0" err="1" smtClean="0"/>
              <a:t>Accompagnement</a:t>
            </a:r>
            <a:r>
              <a:rPr b="1" dirty="0" smtClean="0"/>
              <a:t> </a:t>
            </a:r>
            <a:r>
              <a:rPr b="1" dirty="0"/>
              <a:t>Eco Conception </a:t>
            </a:r>
          </a:p>
          <a:p>
            <a:pPr defTabSz="457200">
              <a:defRPr sz="3500" b="0"/>
            </a:pPr>
            <a:r>
              <a:rPr dirty="0"/>
              <a:t>Cédric Girardot - Consultant expert MFQ BFC </a:t>
            </a:r>
            <a:r>
              <a:rPr dirty="0" err="1"/>
              <a:t>Accompagnement</a:t>
            </a:r>
            <a:r>
              <a:rPr dirty="0"/>
              <a:t> de 9 </a:t>
            </a:r>
            <a:r>
              <a:rPr dirty="0" err="1" smtClean="0"/>
              <a:t>jours</a:t>
            </a:r>
            <a:r>
              <a:rPr lang="fr-FR" dirty="0" smtClean="0"/>
              <a:t>.</a:t>
            </a:r>
            <a:endParaRPr dirty="0"/>
          </a:p>
        </p:txBody>
      </p:sp>
      <p:pic>
        <p:nvPicPr>
          <p:cNvPr id="319" name="LOGO.jpg" descr="LOG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8097" y="11284701"/>
            <a:ext cx="2368128" cy="2136234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Une démarche RSE se caractérise par l’aptitude à écouter les parties les plus influentes sur votre activité et vos décisions afin de capter leurs besoins.…"/>
          <p:cNvSpPr txBox="1"/>
          <p:nvPr/>
        </p:nvSpPr>
        <p:spPr>
          <a:xfrm>
            <a:off x="823195" y="5028415"/>
            <a:ext cx="11999669" cy="6083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just" defTabSz="438911">
              <a:lnSpc>
                <a:spcPts val="8600"/>
              </a:lnSpc>
              <a:spcBef>
                <a:spcPts val="1400"/>
              </a:spcBef>
              <a:defRPr sz="5280">
                <a:solidFill>
                  <a:schemeClr val="accent1"/>
                </a:solidFill>
              </a:defRPr>
            </a:pPr>
            <a:endParaRPr dirty="0"/>
          </a:p>
          <a:p>
            <a:pPr algn="l" defTabSz="438911">
              <a:lnSpc>
                <a:spcPct val="120000"/>
              </a:lnSpc>
              <a:spcBef>
                <a:spcPts val="1400"/>
              </a:spcBef>
              <a:defRPr sz="4320">
                <a:solidFill>
                  <a:schemeClr val="accent1"/>
                </a:solidFill>
              </a:defRPr>
            </a:pPr>
            <a:r>
              <a:rPr dirty="0"/>
              <a:t>Montage Financier</a:t>
            </a:r>
          </a:p>
          <a:p>
            <a:pPr marL="433136" indent="-433136" algn="l" defTabSz="438911">
              <a:lnSpc>
                <a:spcPct val="120000"/>
              </a:lnSpc>
              <a:spcBef>
                <a:spcPts val="1400"/>
              </a:spcBef>
              <a:buSzPct val="100000"/>
              <a:buChar char="•"/>
              <a:defRPr sz="4320">
                <a:solidFill>
                  <a:srgbClr val="000000"/>
                </a:solidFill>
              </a:defRPr>
            </a:pPr>
            <a:r>
              <a:rPr dirty="0" smtClean="0"/>
              <a:t>13</a:t>
            </a:r>
            <a:r>
              <a:rPr lang="fr-FR" dirty="0" smtClean="0"/>
              <a:t> </a:t>
            </a:r>
            <a:r>
              <a:rPr dirty="0" smtClean="0"/>
              <a:t>260 </a:t>
            </a:r>
            <a:r>
              <a:rPr dirty="0"/>
              <a:t>euros TTC pour la </a:t>
            </a:r>
            <a:r>
              <a:rPr dirty="0" err="1"/>
              <a:t>prestation</a:t>
            </a:r>
            <a:r>
              <a:rPr dirty="0"/>
              <a:t> </a:t>
            </a:r>
            <a:r>
              <a:rPr dirty="0" err="1"/>
              <a:t>globale</a:t>
            </a:r>
            <a:r>
              <a:rPr dirty="0"/>
              <a:t>, </a:t>
            </a:r>
          </a:p>
          <a:p>
            <a:pPr marL="433136" indent="-433136" algn="l" defTabSz="438911">
              <a:lnSpc>
                <a:spcPct val="120000"/>
              </a:lnSpc>
              <a:spcBef>
                <a:spcPts val="1400"/>
              </a:spcBef>
              <a:buSzPct val="100000"/>
              <a:buChar char="•"/>
              <a:defRPr sz="4320">
                <a:solidFill>
                  <a:srgbClr val="000000"/>
                </a:solidFill>
              </a:defRPr>
            </a:pPr>
            <a:r>
              <a:rPr lang="fr-FR" dirty="0" smtClean="0"/>
              <a:t>A</a:t>
            </a:r>
            <a:r>
              <a:rPr dirty="0" err="1" smtClean="0"/>
              <a:t>pport</a:t>
            </a:r>
            <a:r>
              <a:rPr dirty="0" smtClean="0"/>
              <a:t> </a:t>
            </a:r>
            <a:r>
              <a:rPr dirty="0" err="1" smtClean="0"/>
              <a:t>d’affaire</a:t>
            </a:r>
            <a:r>
              <a:rPr lang="fr-FR" dirty="0" smtClean="0"/>
              <a:t>: 1 695</a:t>
            </a:r>
            <a:r>
              <a:rPr lang="fr-FR" dirty="0"/>
              <a:t>€ </a:t>
            </a:r>
            <a:r>
              <a:rPr lang="fr-FR" dirty="0" smtClean="0"/>
              <a:t>pour </a:t>
            </a:r>
            <a:r>
              <a:rPr dirty="0" smtClean="0"/>
              <a:t>MFQ </a:t>
            </a:r>
            <a:r>
              <a:rPr dirty="0"/>
              <a:t>BFC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1684" y="2711526"/>
            <a:ext cx="6133725" cy="857317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1526</TotalTime>
  <Words>1040</Words>
  <Application>Microsoft Office PowerPoint</Application>
  <PresentationFormat>Personnalisé</PresentationFormat>
  <Paragraphs>156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1" baseType="lpstr">
      <vt:lpstr>Arial</vt:lpstr>
      <vt:lpstr>Avenir Next LT Pro</vt:lpstr>
      <vt:lpstr>Avenir Next Regular</vt:lpstr>
      <vt:lpstr>Calibri</vt:lpstr>
      <vt:lpstr>Helvetica</vt:lpstr>
      <vt:lpstr>Helvetica Neue</vt:lpstr>
      <vt:lpstr>Helvetica Neue Medium</vt:lpstr>
      <vt:lpstr>30_BasicColor</vt:lpstr>
      <vt:lpstr>Les activités du MFQ BFC</vt:lpstr>
      <vt:lpstr>La convention Région 2021 en missions clés</vt:lpstr>
      <vt:lpstr>Programme d’actions en 3 axes couvert à 80% par un financement régional</vt:lpstr>
      <vt:lpstr>Des événements de sensibilisation avec nos partenaires </vt:lpstr>
      <vt:lpstr>Des événements de sensibilisation avec nos partenaires </vt:lpstr>
      <vt:lpstr>Les accompagnements RSE des entreprises de Franche-Comté financés à 80 % par la conseil régional </vt:lpstr>
      <vt:lpstr>Le MFQ BFC, partenaire des filières sectorielles régionales </vt:lpstr>
      <vt:lpstr>L’accompagnement des entreprises par les experts du MFQ BFC  (hors convention RSE de la Région)</vt:lpstr>
      <vt:lpstr>Accompagnement Eco-conception de Fontainéo</vt:lpstr>
      <vt:lpstr>Sensibilisation ISO 50 001</vt:lpstr>
      <vt:lpstr>Accompagnement Ecole Supérieur des Beaux-Arts Besançon</vt:lpstr>
      <vt:lpstr>Le MFQ BFC devenu organisme de formation </vt:lpstr>
      <vt:lpstr>Formation Auditeurs internes</vt:lpstr>
      <vt:lpstr>Autres temps forts 2021</vt:lpstr>
      <vt:lpstr>Des événements de sensibilisation</vt:lpstr>
      <vt:lpstr>Les pilotes racontent la vie des clubs en 2021…</vt:lpstr>
      <vt:lpstr>Les pilotes racontent la vie des clubs en 2021…</vt:lpstr>
      <vt:lpstr>La naissance de deux clubs en lien avec la démarche RSE</vt:lpstr>
      <vt:lpstr>Des conventions de partenariat </vt:lpstr>
      <vt:lpstr>Une récompense pour Systemik </vt:lpstr>
      <vt:lpstr>Un mois de la Qualité riche et suivi</vt:lpstr>
      <vt:lpstr>La Gazette du MFQ BFC : Une belle naissance en 2021 !</vt:lpstr>
      <vt:lpstr>Vous avez aimé l’activité foisonnante de votre MFQ en 2021…  Attendez de voir 2022…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activités du MFQ BFC</dc:title>
  <dc:creator>GUILLEMIN Serge</dc:creator>
  <cp:lastModifiedBy>GUILLEMIN Serge</cp:lastModifiedBy>
  <cp:revision>19</cp:revision>
  <dcterms:modified xsi:type="dcterms:W3CDTF">2022-02-17T10:52:45Z</dcterms:modified>
</cp:coreProperties>
</file>