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4" r:id="rId4"/>
    <p:sldId id="270" r:id="rId5"/>
    <p:sldId id="267" r:id="rId6"/>
    <p:sldId id="268" r:id="rId7"/>
    <p:sldId id="269" r:id="rId8"/>
    <p:sldId id="262" r:id="rId9"/>
    <p:sldId id="259" r:id="rId10"/>
    <p:sldId id="272" r:id="rId11"/>
    <p:sldId id="275" r:id="rId12"/>
    <p:sldId id="273" r:id="rId13"/>
    <p:sldId id="276" r:id="rId14"/>
    <p:sldId id="274" r:id="rId15"/>
    <p:sldId id="266" r:id="rId16"/>
    <p:sldId id="265" r:id="rId17"/>
  </p:sldIdLst>
  <p:sldSz cx="9144000" cy="6858000" type="screen4x3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5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4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70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97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16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65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910523" y="10553144"/>
            <a:ext cx="2991621" cy="557458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CE163B56-3E92-4ECA-8EBA-A611DE2CD2A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2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2" y="5299935"/>
            <a:ext cx="8239128" cy="238868"/>
          </a:xfrm>
          <a:prstGeom prst="rect">
            <a:avLst/>
          </a:prstGeom>
        </p:spPr>
        <p:txBody>
          <a:bodyPr lIns="17144" tIns="17144" rIns="17144" bIns="17144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38200" indent="-228600" defTabSz="41275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47800" indent="-228600" defTabSz="412750">
              <a:lnSpc>
                <a:spcPct val="100000"/>
              </a:lnSpc>
              <a:spcBef>
                <a:spcPts val="0"/>
              </a:spcBef>
              <a:buClrTx/>
              <a:buSzPct val="123000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057400" indent="-228600" defTabSz="412750">
              <a:lnSpc>
                <a:spcPct val="100000"/>
              </a:lnSpc>
              <a:spcBef>
                <a:spcPts val="0"/>
              </a:spcBef>
              <a:buClrTx/>
              <a:buSzPct val="123000"/>
              <a:buChar char="•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indent="-228600" defTabSz="412750">
              <a:lnSpc>
                <a:spcPct val="100000"/>
              </a:lnSpc>
              <a:spcBef>
                <a:spcPts val="0"/>
              </a:spcBef>
              <a:buClrTx/>
              <a:buSzPct val="123000"/>
              <a:defRPr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452435" y="1822871"/>
            <a:ext cx="8239128" cy="1743077"/>
          </a:xfrm>
          <a:prstGeom prst="rect">
            <a:avLst/>
          </a:prstGeom>
        </p:spPr>
        <p:txBody>
          <a:bodyPr lIns="19050" tIns="19050" rIns="19050" bIns="19050" anchor="b"/>
          <a:lstStyle>
            <a:lvl1pPr defTabSz="1219168">
              <a:lnSpc>
                <a:spcPct val="80000"/>
              </a:lnSpc>
              <a:defRPr sz="5800" b="1" spc="-116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3561183"/>
            <a:ext cx="8239127" cy="714377"/>
          </a:xfrm>
          <a:prstGeom prst="rect">
            <a:avLst/>
          </a:prstGeom>
        </p:spPr>
        <p:txBody>
          <a:bodyPr lIns="19050" tIns="19050" rIns="19050" bIns="1905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600" b="1">
                <a:solidFill>
                  <a:srgbClr val="00A2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Sous-titre de la présentation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0705" y="5728499"/>
            <a:ext cx="177903" cy="174601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6" name="LOGO.jpg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056" y="5959731"/>
            <a:ext cx="897738" cy="80982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1757809" y="6493511"/>
            <a:ext cx="5921458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Assemblée générale MFQ BFC 2022</a:t>
            </a:r>
          </a:p>
          <a:p>
            <a:pPr>
              <a:defRPr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5" name="LOGO.jpg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056" y="5959731"/>
            <a:ext cx="897738" cy="80982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1757809" y="6493511"/>
            <a:ext cx="5921458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Assemblée générale MFQ BFC 2022</a:t>
            </a:r>
          </a:p>
          <a:p>
            <a:pPr>
              <a:defRPr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507478"/>
            <a:ext cx="9144000" cy="34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628650" y="219000"/>
            <a:ext cx="5947641" cy="52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628650" y="840002"/>
            <a:ext cx="7886700" cy="5336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B0F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60362" marR="0" indent="-36036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❖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711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12001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16981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✓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2155371" marR="0" indent="-32657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10" Type="http://schemas.openxmlformats.org/officeDocument/2006/relationships/image" Target="../media/image15.png"/><Relationship Id="rId4" Type="http://schemas.openxmlformats.org/officeDocument/2006/relationships/image" Target="../media/image30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e Mouvement Français pour la Qualité"/>
          <p:cNvSpPr txBox="1">
            <a:spLocks noGrp="1"/>
          </p:cNvSpPr>
          <p:nvPr>
            <p:ph type="title"/>
          </p:nvPr>
        </p:nvSpPr>
        <p:spPr>
          <a:xfrm>
            <a:off x="452435" y="1822871"/>
            <a:ext cx="8239128" cy="17430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036293">
              <a:defRPr sz="5950" spc="-125"/>
            </a:lvl1pPr>
          </a:lstStyle>
          <a:p>
            <a:r>
              <a:t>Le Mouvement Français pour la Qualité</a:t>
            </a:r>
          </a:p>
        </p:txBody>
      </p:sp>
      <p:sp>
        <p:nvSpPr>
          <p:cNvPr id="34" name="Un réseau innovant en Bourgogne Franche-Comté"/>
          <p:cNvSpPr txBox="1">
            <a:spLocks noGrp="1"/>
          </p:cNvSpPr>
          <p:nvPr>
            <p:ph type="body" sz="quarter" idx="1"/>
          </p:nvPr>
        </p:nvSpPr>
        <p:spPr>
          <a:xfrm>
            <a:off x="450503" y="3561183"/>
            <a:ext cx="8239127" cy="714377"/>
          </a:xfrm>
          <a:prstGeom prst="rect">
            <a:avLst/>
          </a:prstGeom>
        </p:spPr>
        <p:txBody>
          <a:bodyPr lIns="19050" tIns="19050" rIns="19050" bIns="19050">
            <a:normAutofit fontScale="92500" lnSpcReduction="10000"/>
          </a:bodyPr>
          <a:lstStyle>
            <a:lvl1pPr>
              <a:defRPr sz="2600">
                <a:solidFill>
                  <a:srgbClr val="00A2FF"/>
                </a:solidFill>
              </a:defRPr>
            </a:lvl1pPr>
          </a:lstStyle>
          <a:p>
            <a:r>
              <a:rPr dirty="0"/>
              <a:t>Un </a:t>
            </a:r>
            <a:r>
              <a:rPr dirty="0" err="1"/>
              <a:t>réseau</a:t>
            </a:r>
            <a:r>
              <a:rPr dirty="0"/>
              <a:t> </a:t>
            </a:r>
            <a:r>
              <a:rPr lang="fr-FR" dirty="0"/>
              <a:t>innovant, résilient et intelligent </a:t>
            </a:r>
            <a:r>
              <a:rPr dirty="0"/>
              <a:t>en Bourgogne Franche-Comté</a:t>
            </a:r>
          </a:p>
        </p:txBody>
      </p:sp>
      <p:pic>
        <p:nvPicPr>
          <p:cNvPr id="35" name="LOGO.jpg" descr="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940" y="4244483"/>
            <a:ext cx="1660802" cy="149817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onseil d’Administration du 6 mai 2021"/>
          <p:cNvSpPr txBox="1"/>
          <p:nvPr/>
        </p:nvSpPr>
        <p:spPr>
          <a:xfrm>
            <a:off x="2148111" y="5373322"/>
            <a:ext cx="417100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Assemblée générale 2022</a:t>
            </a:r>
            <a:endParaRPr dirty="0"/>
          </a:p>
        </p:txBody>
      </p:sp>
      <p:sp>
        <p:nvSpPr>
          <p:cNvPr id="6" name="Conseil d’Administration du 6 mai 2021"/>
          <p:cNvSpPr txBox="1"/>
          <p:nvPr/>
        </p:nvSpPr>
        <p:spPr>
          <a:xfrm>
            <a:off x="2148111" y="4294711"/>
            <a:ext cx="417100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800" dirty="0"/>
              <a:t>Rapport moral du Président et perspectives 2022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actions phares 2022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8650" y="744970"/>
            <a:ext cx="835157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3" indent="-285750">
              <a:buFontTx/>
              <a:buChar char="-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10 </a:t>
            </a:r>
            <a:r>
              <a:rPr lang="fr-FR" b="1" dirty="0">
                <a:solidFill>
                  <a:srgbClr val="00B0F0"/>
                </a:solidFill>
              </a:rPr>
              <a:t>accompagnements RSE </a:t>
            </a:r>
            <a:r>
              <a:rPr lang="fr-FR" dirty="0"/>
              <a:t>réalisés par les experts RSE (financement Région)</a:t>
            </a:r>
            <a:endParaRPr lang="fr-FR" sz="1100" dirty="0">
              <a:solidFill>
                <a:srgbClr val="004D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</a:t>
            </a:r>
            <a:r>
              <a:rPr lang="fr-FR" b="1" dirty="0">
                <a:solidFill>
                  <a:srgbClr val="00B0F0"/>
                </a:solidFill>
              </a:rPr>
              <a:t>Forum RSE </a:t>
            </a:r>
            <a:r>
              <a:rPr lang="fr-FR" dirty="0"/>
              <a:t>le </a:t>
            </a:r>
            <a:r>
              <a:rPr lang="fr-FR" dirty="0" smtClean="0"/>
              <a:t>7 octobre, </a:t>
            </a:r>
            <a:r>
              <a:rPr lang="fr-FR" dirty="0"/>
              <a:t>le rendez-vous incontournable des entreprises régionales. Un copilotage MFQ/CCIR avec l’ensemble des membres du réseau régional (financement Région)</a:t>
            </a:r>
            <a:endParaRPr lang="fr-FR" sz="1100" dirty="0">
              <a:solidFill>
                <a:srgbClr val="004D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>
                <a:solidFill>
                  <a:srgbClr val="00B0F0"/>
                </a:solidFill>
              </a:rPr>
              <a:t>séminaire « gouvernance et stratégie », </a:t>
            </a:r>
            <a:r>
              <a:rPr lang="fr-FR" dirty="0" smtClean="0"/>
              <a:t>avec </a:t>
            </a:r>
            <a:r>
              <a:rPr lang="fr-FR" dirty="0"/>
              <a:t>les administrateurs et des adhérents engagés pour imaginer l'avenir de notre mouvement et définir notre Vision.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Conformément à la feuille de route nationale, une </a:t>
            </a:r>
            <a:r>
              <a:rPr lang="fr-FR" b="1" dirty="0">
                <a:solidFill>
                  <a:srgbClr val="00B0F0"/>
                </a:solidFill>
              </a:rPr>
              <a:t>offre de service spécifique « service public 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1757809" y="6493511"/>
            <a:ext cx="5921458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>
              <a:defRPr/>
            </a:pPr>
            <a:r>
              <a:rPr lang="fr-FR" sz="800" dirty="0">
                <a:solidFill>
                  <a:schemeClr val="bg1"/>
                </a:solidFill>
              </a:rPr>
              <a:t>Assemblée générale MFQ BFC 2022 </a:t>
            </a:r>
          </a:p>
          <a:p>
            <a:pPr>
              <a:defRPr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71" y="3878874"/>
            <a:ext cx="3840167" cy="2614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537" y="3842298"/>
            <a:ext cx="3840167" cy="2672126"/>
          </a:xfrm>
          <a:prstGeom prst="rect">
            <a:avLst/>
          </a:prstGeom>
        </p:spPr>
      </p:pic>
      <p:pic>
        <p:nvPicPr>
          <p:cNvPr id="10" name="LOGO.jpg" descr="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905" y="5964111"/>
            <a:ext cx="897738" cy="809828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778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4" y="481985"/>
            <a:ext cx="6520922" cy="60807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734" y="0"/>
            <a:ext cx="5947641" cy="5259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soutien à la feuille de route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950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formations de très haut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913661"/>
            <a:ext cx="5662422" cy="5336961"/>
          </a:xfrm>
        </p:spPr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Formation</a:t>
            </a:r>
            <a:r>
              <a:rPr lang="fr-FR" b="1" dirty="0">
                <a:solidFill>
                  <a:srgbClr val="00B0F0"/>
                </a:solidFill>
              </a:rPr>
              <a:t> Bilan Carbone mai 2022</a:t>
            </a:r>
          </a:p>
          <a:p>
            <a:pPr marL="0" indent="0">
              <a:buNone/>
            </a:pPr>
            <a:r>
              <a:rPr lang="fr-FR" sz="1800" dirty="0"/>
              <a:t>Méthode de calcul du bilan carbone selon l’IFC par François </a:t>
            </a:r>
            <a:r>
              <a:rPr lang="fr-FR" sz="1800" dirty="0" err="1" smtClean="0"/>
              <a:t>Kornmann</a:t>
            </a:r>
            <a:r>
              <a:rPr lang="fr-FR" sz="1800" dirty="0" smtClean="0"/>
              <a:t>.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b="1" dirty="0">
                <a:solidFill>
                  <a:srgbClr val="00B0F0"/>
                </a:solidFill>
              </a:rPr>
              <a:t>Formation </a:t>
            </a:r>
            <a:r>
              <a:rPr lang="fr-FR" b="1" dirty="0" err="1">
                <a:solidFill>
                  <a:srgbClr val="00B0F0"/>
                </a:solidFill>
              </a:rPr>
              <a:t>Permaentreprise</a:t>
            </a:r>
            <a:r>
              <a:rPr lang="fr-FR" b="1" dirty="0">
                <a:solidFill>
                  <a:srgbClr val="00B0F0"/>
                </a:solidFill>
              </a:rPr>
              <a:t> juin ou octobre 2022</a:t>
            </a:r>
          </a:p>
          <a:p>
            <a:pPr marL="0" indent="0">
              <a:buNone/>
            </a:pPr>
            <a:r>
              <a:rPr lang="fr-FR" sz="1800" dirty="0"/>
              <a:t>5 jours de découverte et d’exercice pour changer de business model par Sylvain </a:t>
            </a:r>
            <a:r>
              <a:rPr lang="fr-FR" sz="1800" dirty="0" smtClean="0"/>
              <a:t>BREUZARD.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b="1" dirty="0">
                <a:solidFill>
                  <a:srgbClr val="00B0F0"/>
                </a:solidFill>
              </a:rPr>
              <a:t>Stage Auditeurs en juin 2022</a:t>
            </a:r>
          </a:p>
          <a:p>
            <a:pPr marL="0" indent="0">
              <a:buNone/>
            </a:pPr>
            <a:r>
              <a:rPr lang="fr-FR" sz="1800" dirty="0"/>
              <a:t>3 jours de mises en situation sur la base de l’ISO 19011, ISO 9001 et SP+ par </a:t>
            </a:r>
            <a:r>
              <a:rPr lang="fr-FR" sz="1800" dirty="0" smtClean="0"/>
              <a:t>Serge GUILLEMIN.</a:t>
            </a:r>
            <a:endParaRPr lang="fr-FR" sz="1800" dirty="0"/>
          </a:p>
          <a:p>
            <a:endParaRPr lang="fr-FR" dirty="0"/>
          </a:p>
        </p:txBody>
      </p:sp>
      <p:pic>
        <p:nvPicPr>
          <p:cNvPr id="5" name="Capture d’écran 2022-02-10 à 15.21.42.png" descr="Capture d’écran 2022-02-10 à 15.21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28" y="803426"/>
            <a:ext cx="1351889" cy="931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28" y="1771710"/>
            <a:ext cx="1345008" cy="3574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965" y="2370805"/>
            <a:ext cx="2597133" cy="12113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291" y="3788488"/>
            <a:ext cx="1534068" cy="21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25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19000"/>
            <a:ext cx="7600950" cy="525970"/>
          </a:xfrm>
        </p:spPr>
        <p:txBody>
          <a:bodyPr>
            <a:normAutofit/>
          </a:bodyPr>
          <a:lstStyle/>
          <a:p>
            <a:r>
              <a:rPr lang="fr-FR" dirty="0" smtClean="0"/>
              <a:t>Le retour du grand Forum RSE le 7 octobre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10874" y="1870940"/>
            <a:ext cx="776905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Blip>
                <a:blip r:embed="rId4"/>
              </a:buBlip>
            </a:pPr>
            <a:r>
              <a:rPr lang="fr-FR" sz="2400" b="1" dirty="0" smtClean="0"/>
              <a:t>200 entreprises attendues</a:t>
            </a:r>
            <a:endParaRPr lang="fr-FR" sz="2400" b="1" dirty="0"/>
          </a:p>
          <a:p>
            <a:pPr marL="285750" indent="-285750">
              <a:buBlip>
                <a:blip r:embed="rId4"/>
              </a:buBlip>
            </a:pPr>
            <a:r>
              <a:rPr lang="fr-FR" dirty="0" smtClean="0"/>
              <a:t>30 stands des partenaires du réseau RSE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 smtClean="0"/>
              <a:t>Des retours d’expériences</a:t>
            </a:r>
            <a:endParaRPr lang="fr-FR" dirty="0"/>
          </a:p>
          <a:p>
            <a:pPr marL="285750" indent="-285750">
              <a:buBlip>
                <a:blip r:embed="rId4"/>
              </a:buBlip>
            </a:pPr>
            <a:r>
              <a:rPr lang="fr-FR" dirty="0" smtClean="0"/>
              <a:t>Prix des bonnes pratiques RSE pour valoriser les entreprises régionales</a:t>
            </a:r>
            <a:endParaRPr lang="fr-FR" dirty="0"/>
          </a:p>
          <a:p>
            <a:pPr marL="285750" indent="-285750">
              <a:buBlip>
                <a:blip r:embed="rId4"/>
              </a:buBlip>
            </a:pPr>
            <a:r>
              <a:rPr lang="fr-FR" dirty="0" smtClean="0"/>
              <a:t>Une journée d’animations et de rencontres</a:t>
            </a:r>
            <a:endParaRPr lang="fr-FR" dirty="0"/>
          </a:p>
          <a:p>
            <a:pPr marL="742950" lvl="1" indent="-285750">
              <a:buFontTx/>
              <a:buChar char="-"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3999775"/>
            <a:ext cx="2143669" cy="2858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77" y="4055743"/>
            <a:ext cx="4188823" cy="26626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40" y="4541196"/>
            <a:ext cx="4058194" cy="22883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74" y="817952"/>
            <a:ext cx="878979" cy="6975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601" y="797296"/>
            <a:ext cx="2395576" cy="73882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4651" y="942822"/>
            <a:ext cx="1537348" cy="4477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386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19000"/>
            <a:ext cx="7600950" cy="525970"/>
          </a:xfrm>
        </p:spPr>
        <p:txBody>
          <a:bodyPr>
            <a:normAutofit fontScale="90000"/>
          </a:bodyPr>
          <a:lstStyle/>
          <a:p>
            <a:r>
              <a:rPr lang="fr-FR" dirty="0"/>
              <a:t>Et bien entendu notre désormais légendaire Mois de la Qualité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8650" y="1105593"/>
            <a:ext cx="835157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Blip>
                <a:blip r:embed="rId4"/>
              </a:buBlip>
            </a:pPr>
            <a:r>
              <a:rPr lang="fr-FR" sz="2400" b="1" dirty="0"/>
              <a:t>Le grand retour du présentiel !?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/>
              <a:t>Une valorisation de l’activité de nos clubs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/>
              <a:t>Des évènements phares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/>
              <a:t>Une mise en avant de nos partenaires et des consultants labellisés MFQ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/>
              <a:t>Des parcours « découverte » et « perfectionnement » en phase avec les besoins de nos adhérents, au cœur des entreprises et sur l’ensemble de la région.</a:t>
            </a:r>
          </a:p>
          <a:p>
            <a:pPr marL="285750" indent="-285750">
              <a:buBlip>
                <a:blip r:embed="rId4"/>
              </a:buBlip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3" y="3306195"/>
            <a:ext cx="7194283" cy="3125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8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Améliorer la visibilité des actions du MFQ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4874" y="648393"/>
            <a:ext cx="83515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/>
            <a:r>
              <a:rPr lang="fr-FR" dirty="0"/>
              <a:t>Grande enquête sur les attentes des adhérents : premier enseignement.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793645"/>
              </p:ext>
            </p:extLst>
          </p:nvPr>
        </p:nvGraphicFramePr>
        <p:xfrm>
          <a:off x="744728" y="1245426"/>
          <a:ext cx="6959600" cy="2816034"/>
        </p:xfrm>
        <a:graphic>
          <a:graphicData uri="http://schemas.openxmlformats.org/drawingml/2006/table">
            <a:tbl>
              <a:tblPr/>
              <a:tblGrid>
                <a:gridCol w="619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Quelles doivent être les priorités de votre MFQ ?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Réponse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Vote pondéré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Favoriser l'échange de bonnes pratiques entre organisations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Mettre à disposition des adhérents des outils et des méthodes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Animer des réseaux professionnels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E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Organiser des échanges conviviaux entre adhérents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Offrir des prestations gratuites (Audits croisés, conseils, sensibilisations...)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Organiser des évènements liés à l'actualité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Aider les entreprises dans leurs démarches de certification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Organiser des formations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Proposer une veille sur les normes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87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Soutenir les "jeunes générations" (collaboration avec l'Université et les écoles, prix étudiant, tutorat, mentorat...)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Mettre à disposition des organisations des consultants qualifiés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S'ouvrir aux modèles économiques émergents (Startups, ESS, entreprise durable...)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5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Aider les entreprises dans leurs projets relatifs aux prix (Prix Français de la Qualité, EFQM...)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461680"/>
            <a:ext cx="7940920" cy="1440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936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533" y="313249"/>
            <a:ext cx="8239128" cy="808185"/>
          </a:xfrm>
        </p:spPr>
        <p:txBody>
          <a:bodyPr>
            <a:normAutofit/>
          </a:bodyPr>
          <a:lstStyle/>
          <a:p>
            <a:r>
              <a:rPr lang="fr-FR" sz="4800" dirty="0"/>
              <a:t>Ecrivons la suite ensemble…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88533" y="1515750"/>
            <a:ext cx="10064731" cy="65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b">
            <a:normAutofit/>
          </a:bodyPr>
          <a:lstStyle>
            <a:lvl1pPr marL="0" marR="0" indent="0" algn="l" defTabSz="121916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00" b="1" i="0" u="none" strike="noStrike" cap="none" spc="-116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B0F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fr-FR" sz="3600" dirty="0"/>
              <a:t>Merci </a:t>
            </a:r>
            <a:r>
              <a:rPr lang="fr-FR" altLang="fr-FR" sz="3600" dirty="0">
                <a:latin typeface="Trebuchet MS" panose="020B0603020202020204" pitchFamily="34" charset="0"/>
                <a:ea typeface="SimSun" panose="02010600030101010101" pitchFamily="2" charset="-122"/>
              </a:rPr>
              <a:t>pour votre attention</a:t>
            </a:r>
            <a:endParaRPr lang="fr-FR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88533" y="2349607"/>
            <a:ext cx="9613861" cy="393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4" tIns="17144" rIns="17144" bIns="17144">
            <a:normAutofit/>
          </a:bodyPr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38200" marR="0" indent="-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447800" marR="0" indent="-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057400" marR="0" indent="-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667000" marR="0" indent="-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1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altLang="fr-FR" dirty="0">
                <a:latin typeface="Trebuchet MS" panose="020B0603020202020204" pitchFamily="34" charset="0"/>
                <a:ea typeface="SimSun" panose="02010600030101010101" pitchFamily="2" charset="-122"/>
              </a:rPr>
              <a:t>Thank you for your attention</a:t>
            </a:r>
          </a:p>
          <a:p>
            <a:pPr hangingPunct="1"/>
            <a:r>
              <a:rPr lang="es-ES_tradnl" altLang="fr-FR" dirty="0">
                <a:latin typeface="Trebuchet MS" panose="020B0603020202020204" pitchFamily="34" charset="0"/>
                <a:ea typeface="SimSun" panose="02010600030101010101" pitchFamily="2" charset="-122"/>
              </a:rPr>
              <a:t>Gracias por su atención</a:t>
            </a:r>
            <a:endParaRPr lang="en-GB" altLang="fr-FR" dirty="0">
              <a:latin typeface="Trebuchet MS" panose="020B0603020202020204" pitchFamily="34" charset="0"/>
              <a:ea typeface="SimSun" panose="02010600030101010101" pitchFamily="2" charset="-122"/>
            </a:endParaRPr>
          </a:p>
          <a:p>
            <a:pPr hangingPunct="1"/>
            <a:r>
              <a:rPr lang="it-IT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Grazie per la vostra attenzione</a:t>
            </a:r>
          </a:p>
          <a:p>
            <a:pPr hangingPunct="1"/>
            <a:r>
              <a:rPr lang="ar-SA" altLang="fr-FR" dirty="0">
                <a:latin typeface="Arial" panose="020B0604020202020204" pitchFamily="34" charset="0"/>
                <a:ea typeface="ＭＳ Ｐゴシック" panose="020B0600070205080204" pitchFamily="34" charset="-128"/>
              </a:rPr>
              <a:t>شكرا لاهتمامك</a:t>
            </a:r>
            <a:endParaRPr lang="it-IT" altLang="fr-FR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hangingPunct="1"/>
            <a:r>
              <a:rPr lang="hu-HU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Köszönöm a figyelmet</a:t>
            </a:r>
          </a:p>
          <a:p>
            <a:pPr hangingPunct="1"/>
            <a:r>
              <a:rPr lang="hu-HU" altLang="fr-FR" noProof="1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Vă mulţumesc pentru atenţie</a:t>
            </a:r>
          </a:p>
          <a:p>
            <a:pPr hangingPunct="1"/>
            <a:r>
              <a:rPr lang="ja-JP" altLang="fr-FR" dirty="0"/>
              <a:t>謝謝您的關注</a:t>
            </a:r>
            <a:endParaRPr lang="it-IT" altLang="ja-JP" dirty="0">
              <a:cs typeface="Arial" panose="020B0604020202020204" pitchFamily="34" charset="0"/>
            </a:endParaRPr>
          </a:p>
          <a:p>
            <a:pPr hangingPunct="1"/>
            <a:r>
              <a:rPr lang="de-DE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Vielen Dank für Ihre Aufmerksamkeit</a:t>
            </a:r>
          </a:p>
          <a:p>
            <a:pPr hangingPunct="1"/>
            <a:r>
              <a:rPr lang="fi-FI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Kiitos huomiota</a:t>
            </a:r>
          </a:p>
          <a:p>
            <a:pPr hangingPunct="1"/>
            <a:r>
              <a:rPr lang="el-GR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Σας ευχαριστώ για την προσοχή σας</a:t>
            </a:r>
            <a:endParaRPr lang="fr-FR" altLang="fr-FR" dirty="0"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hangingPunct="1"/>
            <a:r>
              <a:rPr lang="pl-PL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Dziękuję za uwagę</a:t>
            </a:r>
          </a:p>
          <a:p>
            <a:pPr hangingPunct="1"/>
            <a:r>
              <a:rPr lang="ru-RU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Спасибо за Ваше внимание</a:t>
            </a:r>
            <a:endParaRPr lang="fr-FR" altLang="fr-FR" dirty="0"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hangingPunct="1"/>
            <a:r>
              <a:rPr lang="tr-TR" altLang="fr-FR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İlginiz için teşekkürler</a:t>
            </a:r>
          </a:p>
          <a:p>
            <a:pPr hangingPunct="1"/>
            <a:endParaRPr lang="fr-FR" altLang="fr-FR" dirty="0">
              <a:ea typeface="ＭＳ Ｐゴシック" panose="020B0600070205080204" pitchFamily="34" charset="-128"/>
            </a:endParaRPr>
          </a:p>
          <a:p>
            <a:pPr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464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5"/>
          <p:cNvSpPr txBox="1">
            <a:spLocks noGrp="1"/>
          </p:cNvSpPr>
          <p:nvPr>
            <p:ph type="sldNum" sz="quarter" idx="4294967295"/>
          </p:nvPr>
        </p:nvSpPr>
        <p:spPr>
          <a:xfrm>
            <a:off x="1125855" y="6592656"/>
            <a:ext cx="139456" cy="1655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4" name="Espace réservé de la date 3"/>
          <p:cNvSpPr txBox="1"/>
          <p:nvPr/>
        </p:nvSpPr>
        <p:spPr>
          <a:xfrm>
            <a:off x="674369" y="6599641"/>
            <a:ext cx="417196" cy="16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6/05/2021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74369" y="219000"/>
            <a:ext cx="8211936" cy="525970"/>
          </a:xfrm>
        </p:spPr>
        <p:txBody>
          <a:bodyPr>
            <a:normAutofit/>
          </a:bodyPr>
          <a:lstStyle/>
          <a:p>
            <a:r>
              <a:rPr lang="fr-FR" dirty="0"/>
              <a:t>2021 aura été une année de développement créatif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74369" y="1010622"/>
            <a:ext cx="7840979" cy="2626405"/>
          </a:xfrm>
        </p:spPr>
        <p:txBody>
          <a:bodyPr>
            <a:normAutofit/>
          </a:bodyPr>
          <a:lstStyle/>
          <a:p>
            <a:r>
              <a:rPr lang="fr-FR" dirty="0"/>
              <a:t>Un programme d’activité extrêmement riche et diversifié</a:t>
            </a:r>
          </a:p>
          <a:p>
            <a:r>
              <a:rPr lang="fr-FR" dirty="0"/>
              <a:t>Un pool de consultants structuré et actif </a:t>
            </a:r>
          </a:p>
          <a:p>
            <a:r>
              <a:rPr lang="fr-FR" dirty="0"/>
              <a:t>Les consultants du club RSE Experts, les clubs RSE, Carbone 2051 et Territoires Durables ont inscrit la « transition » dans les gènes de notre mouvement.</a:t>
            </a:r>
          </a:p>
          <a:p>
            <a:r>
              <a:rPr lang="fr-FR" dirty="0"/>
              <a:t>Nous sommes devenus organisme de formation</a:t>
            </a:r>
          </a:p>
          <a:p>
            <a:r>
              <a:rPr lang="fr-FR" dirty="0"/>
              <a:t>Une montée en puissance des partenariats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76891" y="3936987"/>
            <a:ext cx="79384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Outre la fidélité de nos 180 adhérents, l’arrivée de beaucoup de nouveaux, nous devons notre dynamisme à notre déléguée Régionale Camille VERNIER et à un Conseil d’Administration investi et engagé.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fr-FR" sz="20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ctr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r-FR" sz="32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Merci à vous ! Merci à eux !</a:t>
            </a:r>
          </a:p>
        </p:txBody>
      </p:sp>
    </p:spTree>
    <p:extLst>
      <p:ext uri="{BB962C8B-B14F-4D97-AF65-F5344CB8AC3E}">
        <p14:creationId xmlns:p14="http://schemas.microsoft.com/office/powerpoint/2010/main" val="19736287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554478" y="101926"/>
            <a:ext cx="8239127" cy="714377"/>
          </a:xfrm>
        </p:spPr>
        <p:txBody>
          <a:bodyPr/>
          <a:lstStyle/>
          <a:p>
            <a:pPr algn="ctr"/>
            <a:r>
              <a:rPr lang="fr-FR" dirty="0"/>
              <a:t>Conseil d’administration 2019 - 2022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89" y="576142"/>
            <a:ext cx="8660684" cy="5600699"/>
          </a:xfrm>
          <a:prstGeom prst="rect">
            <a:avLst/>
          </a:prstGeom>
        </p:spPr>
      </p:pic>
      <p:pic>
        <p:nvPicPr>
          <p:cNvPr id="26" name="LOGO.jpg" descr="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035" y="5964111"/>
            <a:ext cx="897738" cy="809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7982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5938" y="1848912"/>
            <a:ext cx="5532119" cy="414851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38" y="1848912"/>
            <a:ext cx="5532119" cy="4148510"/>
          </a:xfrm>
          <a:prstGeom prst="rect">
            <a:avLst/>
          </a:prstGeom>
        </p:spPr>
      </p:pic>
      <p:sp>
        <p:nvSpPr>
          <p:cNvPr id="8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554478" y="101926"/>
            <a:ext cx="8239127" cy="714377"/>
          </a:xfrm>
        </p:spPr>
        <p:txBody>
          <a:bodyPr/>
          <a:lstStyle/>
          <a:p>
            <a:pPr algn="ctr"/>
            <a:r>
              <a:rPr lang="fr-FR" dirty="0"/>
              <a:t>Conseil d’administration 2019 - 2022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11663" y="1017917"/>
            <a:ext cx="612475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9 conseils d’administration, d’innombrables réunions de bureau, une assiduité remarquable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10687" y="2160589"/>
            <a:ext cx="7826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Taux de présence</a:t>
            </a:r>
          </a:p>
        </p:txBody>
      </p:sp>
    </p:spTree>
    <p:extLst>
      <p:ext uri="{BB962C8B-B14F-4D97-AF65-F5344CB8AC3E}">
        <p14:creationId xmlns:p14="http://schemas.microsoft.com/office/powerpoint/2010/main" val="116928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554478" y="101926"/>
            <a:ext cx="8239127" cy="714377"/>
          </a:xfrm>
        </p:spPr>
        <p:txBody>
          <a:bodyPr/>
          <a:lstStyle/>
          <a:p>
            <a:pPr algn="ctr"/>
            <a:r>
              <a:rPr lang="fr-FR" dirty="0"/>
              <a:t>Conseil d’administration 2022 - 2025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36" y="649630"/>
            <a:ext cx="8492389" cy="5453722"/>
          </a:xfrm>
          <a:prstGeom prst="rect">
            <a:avLst/>
          </a:prstGeom>
        </p:spPr>
      </p:pic>
      <p:pic>
        <p:nvPicPr>
          <p:cNvPr id="9" name="LOGO.jpg" descr="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905" y="5964111"/>
            <a:ext cx="897738" cy="809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4390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554478" y="101926"/>
            <a:ext cx="8239127" cy="714377"/>
          </a:xfrm>
        </p:spPr>
        <p:txBody>
          <a:bodyPr/>
          <a:lstStyle/>
          <a:p>
            <a:pPr algn="ctr"/>
            <a:r>
              <a:rPr lang="fr-FR" dirty="0"/>
              <a:t>Conseil d’administration 2022 - 2025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589" y="3831823"/>
            <a:ext cx="7853326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Merci </a:t>
            </a:r>
            <a:r>
              <a:rPr kumimoji="0" lang="fr-FR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à :</a:t>
            </a:r>
            <a:r>
              <a:rPr kumimoji="0" lang="fr-FR" sz="44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  <a:p>
            <a:r>
              <a:rPr lang="fr-FR" sz="2400" dirty="0">
                <a:solidFill>
                  <a:schemeClr val="bg1"/>
                </a:solidFill>
              </a:rPr>
              <a:t>Rémy LAURENT, Olivier CONSTANT, Isabelle MAILLOTTE, Myriam JOUILLE, Joseph CHAPEYRON </a:t>
            </a:r>
            <a:r>
              <a:rPr lang="fr-FR" sz="2400" dirty="0">
                <a:solidFill>
                  <a:srgbClr val="00B0F0"/>
                </a:solidFill>
              </a:rPr>
              <a:t>&amp; 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Ryslane</a:t>
            </a:r>
            <a:r>
              <a:rPr lang="fr-FR" sz="2400" dirty="0">
                <a:solidFill>
                  <a:schemeClr val="bg1"/>
                </a:solidFill>
              </a:rPr>
              <a:t> KADMIRI,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rgbClr val="00B0F0"/>
                </a:solidFill>
              </a:rPr>
              <a:t>pour nous avoir accompagné durant toutes ces années !</a:t>
            </a:r>
          </a:p>
          <a:p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3" y="861891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554478" y="101926"/>
            <a:ext cx="8239127" cy="714377"/>
          </a:xfrm>
        </p:spPr>
        <p:txBody>
          <a:bodyPr/>
          <a:lstStyle/>
          <a:p>
            <a:pPr algn="ctr"/>
            <a:r>
              <a:rPr lang="fr-FR" dirty="0"/>
              <a:t>Conseil d’administration 2022 - 2025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4478" y="3514952"/>
            <a:ext cx="7853326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bg1"/>
                </a:solidFill>
              </a:rPr>
              <a:t>Rémy LAURENT </a:t>
            </a:r>
            <a:r>
              <a:rPr lang="fr-FR" sz="2400" dirty="0">
                <a:solidFill>
                  <a:srgbClr val="00B0F0"/>
                </a:solidFill>
              </a:rPr>
              <a:t>sera remplacé par </a:t>
            </a:r>
            <a:r>
              <a:rPr lang="fr-FR" sz="2400" dirty="0">
                <a:solidFill>
                  <a:schemeClr val="bg1"/>
                </a:solidFill>
              </a:rPr>
              <a:t>Thierry BUATOIS </a:t>
            </a:r>
            <a:r>
              <a:rPr lang="fr-FR" sz="2400" dirty="0">
                <a:solidFill>
                  <a:srgbClr val="00B0F0"/>
                </a:solidFill>
              </a:rPr>
              <a:t>(</a:t>
            </a:r>
            <a:r>
              <a:rPr lang="fr-FR" sz="2400" dirty="0" smtClean="0">
                <a:solidFill>
                  <a:srgbClr val="00B0F0"/>
                </a:solidFill>
              </a:rPr>
              <a:t>CCIR)</a:t>
            </a:r>
            <a:endParaRPr lang="fr-FR" dirty="0">
              <a:solidFill>
                <a:srgbClr val="00B0F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bg1"/>
                </a:solidFill>
              </a:rPr>
              <a:t>Olivier CONSTANT </a:t>
            </a:r>
            <a:r>
              <a:rPr lang="fr-FR" sz="2400" dirty="0">
                <a:solidFill>
                  <a:srgbClr val="00B0F0"/>
                </a:solidFill>
              </a:rPr>
              <a:t>par </a:t>
            </a:r>
            <a:r>
              <a:rPr lang="fr-FR" sz="2400" dirty="0">
                <a:solidFill>
                  <a:schemeClr val="bg1"/>
                </a:solidFill>
              </a:rPr>
              <a:t>Solène </a:t>
            </a:r>
            <a:r>
              <a:rPr lang="fr-FR" sz="2400" dirty="0" smtClean="0">
                <a:solidFill>
                  <a:schemeClr val="bg1"/>
                </a:solidFill>
              </a:rPr>
              <a:t>GUILLET </a:t>
            </a:r>
            <a:r>
              <a:rPr lang="fr-FR" sz="2400" dirty="0">
                <a:solidFill>
                  <a:srgbClr val="00B0F0"/>
                </a:solidFill>
              </a:rPr>
              <a:t>(AFNOR)</a:t>
            </a:r>
          </a:p>
          <a:p>
            <a:r>
              <a:rPr lang="fr-FR" sz="2000" dirty="0">
                <a:solidFill>
                  <a:srgbClr val="00B0F0"/>
                </a:solidFill>
              </a:rPr>
              <a:t>Ont déposé leur </a:t>
            </a:r>
            <a:r>
              <a:rPr lang="fr-FR" sz="2000" dirty="0" smtClean="0">
                <a:solidFill>
                  <a:srgbClr val="00B0F0"/>
                </a:solidFill>
              </a:rPr>
              <a:t>candidature : </a:t>
            </a:r>
            <a:endParaRPr lang="fr-FR" sz="2000" dirty="0">
              <a:solidFill>
                <a:srgbClr val="00B0F0"/>
              </a:solidFill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smtClean="0">
                <a:solidFill>
                  <a:schemeClr val="bg1"/>
                </a:solidFill>
              </a:rPr>
              <a:t>Laurent </a:t>
            </a:r>
            <a:r>
              <a:rPr lang="fr-FR" sz="2400" dirty="0">
                <a:solidFill>
                  <a:schemeClr val="bg1"/>
                </a:solidFill>
              </a:rPr>
              <a:t>GUYON </a:t>
            </a:r>
            <a:r>
              <a:rPr lang="fr-FR" sz="2400" dirty="0">
                <a:solidFill>
                  <a:srgbClr val="00B0F0"/>
                </a:solidFill>
              </a:rPr>
              <a:t>(LG Performance)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>
                <a:solidFill>
                  <a:schemeClr val="bg1"/>
                </a:solidFill>
              </a:rPr>
              <a:t>Béatrice BORYS </a:t>
            </a:r>
            <a:r>
              <a:rPr lang="fr-FR" sz="2400" dirty="0">
                <a:solidFill>
                  <a:srgbClr val="00B0F0"/>
                </a:solidFill>
              </a:rPr>
              <a:t>(MAZARS)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>
                <a:solidFill>
                  <a:schemeClr val="bg1"/>
                </a:solidFill>
              </a:rPr>
              <a:t>Chrystelle CHATELAIN </a:t>
            </a:r>
            <a:r>
              <a:rPr lang="fr-FR" sz="2400" dirty="0">
                <a:solidFill>
                  <a:srgbClr val="00B0F0"/>
                </a:solidFill>
              </a:rPr>
              <a:t>(</a:t>
            </a:r>
            <a:r>
              <a:rPr lang="fr-FR" sz="2400" dirty="0" err="1">
                <a:solidFill>
                  <a:srgbClr val="00B0F0"/>
                </a:solidFill>
              </a:rPr>
              <a:t>Koshi</a:t>
            </a:r>
            <a:r>
              <a:rPr lang="fr-FR" sz="2400" dirty="0" smtClean="0">
                <a:solidFill>
                  <a:srgbClr val="00B0F0"/>
                </a:solidFill>
              </a:rPr>
              <a:t>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smtClean="0">
                <a:solidFill>
                  <a:schemeClr val="bg1"/>
                </a:solidFill>
              </a:rPr>
              <a:t>Christian LONGET </a:t>
            </a:r>
            <a:r>
              <a:rPr lang="fr-FR" sz="2400" dirty="0" smtClean="0">
                <a:solidFill>
                  <a:srgbClr val="00B0F0"/>
                </a:solidFill>
              </a:rPr>
              <a:t>(</a:t>
            </a:r>
            <a:r>
              <a:rPr lang="fr-FR" sz="2400" dirty="0" err="1" smtClean="0">
                <a:solidFill>
                  <a:srgbClr val="00B0F0"/>
                </a:solidFill>
              </a:rPr>
              <a:t>Flowbird</a:t>
            </a:r>
            <a:r>
              <a:rPr lang="fr-FR" sz="2400" dirty="0" smtClean="0">
                <a:solidFill>
                  <a:srgbClr val="00B0F0"/>
                </a:solidFill>
              </a:rPr>
              <a:t>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smtClean="0">
                <a:solidFill>
                  <a:schemeClr val="bg1"/>
                </a:solidFill>
              </a:rPr>
              <a:t>Sébastien MOREL </a:t>
            </a:r>
            <a:r>
              <a:rPr lang="fr-FR" sz="2400" dirty="0" smtClean="0">
                <a:solidFill>
                  <a:srgbClr val="00B0F0"/>
                </a:solidFill>
              </a:rPr>
              <a:t>(France Active)</a:t>
            </a:r>
            <a:endParaRPr lang="fr-FR" sz="2400" dirty="0">
              <a:solidFill>
                <a:srgbClr val="00B0F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3" y="861891"/>
            <a:ext cx="457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985" y="192834"/>
            <a:ext cx="5947641" cy="525970"/>
          </a:xfrm>
        </p:spPr>
        <p:txBody>
          <a:bodyPr>
            <a:normAutofit/>
          </a:bodyPr>
          <a:lstStyle/>
          <a:p>
            <a:r>
              <a:rPr lang="fr-FR" dirty="0"/>
              <a:t>2021, l’année des partenariats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6371" y="730933"/>
            <a:ext cx="835157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fr-FR" dirty="0"/>
              <a:t>Aux cotés de nos partenaires historiques </a:t>
            </a:r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r>
              <a:rPr lang="fr-FR" dirty="0"/>
              <a:t>Ceux qui accompagnent nos actions au quotidien </a:t>
            </a:r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endParaRPr lang="fr-FR" dirty="0"/>
          </a:p>
          <a:p>
            <a:pPr lvl="1" indent="0"/>
            <a:r>
              <a:rPr lang="fr-FR" sz="2800" dirty="0"/>
              <a:t>Nous constituons un réseau d’une force incroyable 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34" y="3106346"/>
            <a:ext cx="1333333" cy="590476"/>
          </a:xfrm>
          <a:prstGeom prst="rect">
            <a:avLst/>
          </a:prstGeom>
        </p:spPr>
      </p:pic>
      <p:pic>
        <p:nvPicPr>
          <p:cNvPr id="3074" name="Imag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985" y="2949147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621" y="3035974"/>
            <a:ext cx="1619620" cy="7312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60" y="3014714"/>
            <a:ext cx="1065815" cy="7737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85" y="3006905"/>
            <a:ext cx="711831" cy="8385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53" y="2957852"/>
            <a:ext cx="690250" cy="887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90" y="3927682"/>
            <a:ext cx="1576420" cy="3913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3" y="1025319"/>
            <a:ext cx="1476375" cy="1171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124" y="1105510"/>
            <a:ext cx="3058761" cy="9433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0699" y="1325242"/>
            <a:ext cx="1962943" cy="5717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21" y="4021572"/>
            <a:ext cx="755481" cy="8588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950" y="4128479"/>
            <a:ext cx="1048403" cy="7253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347" y="3942153"/>
            <a:ext cx="1399077" cy="93144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008" y="3920408"/>
            <a:ext cx="1524187" cy="9165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0" y="4319031"/>
            <a:ext cx="1527837" cy="599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733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19000"/>
            <a:ext cx="8157903" cy="52597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2022, notre modèle économique continue d’évoluer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8650" y="825962"/>
            <a:ext cx="835157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dirty="0"/>
              <a:t>Diversifier les ressources :</a:t>
            </a:r>
          </a:p>
          <a:p>
            <a:pPr marL="742950" lvl="2" indent="-285750">
              <a:buFontTx/>
              <a:buChar char="-"/>
            </a:pPr>
            <a:r>
              <a:rPr lang="fr-FR" dirty="0"/>
              <a:t>Rechercher de nouveaux partenariats financiers (France Active, MEDEF, ADEME, FEDER, …).</a:t>
            </a:r>
          </a:p>
          <a:p>
            <a:pPr marL="742950" lvl="2" indent="-285750">
              <a:buFontTx/>
              <a:buChar char="-"/>
            </a:pPr>
            <a:r>
              <a:rPr lang="fr-FR" dirty="0"/>
              <a:t>Missions d’accompagnement d’entreprises réalisées par Camille VERNIER.</a:t>
            </a:r>
          </a:p>
          <a:p>
            <a:pPr marL="742950" lvl="2" indent="-285750">
              <a:buFontTx/>
              <a:buChar char="-"/>
            </a:pPr>
            <a:r>
              <a:rPr lang="fr-FR" dirty="0"/>
              <a:t>Relance des adhésions « prémium ».</a:t>
            </a:r>
          </a:p>
          <a:p>
            <a:pPr marL="742950" lvl="2" indent="-285750">
              <a:buFontTx/>
              <a:buChar char="-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Consolider notre offre de service conforme aux valeurs de notre Mouvement via le « Pool » Consultant  piloté par notre Vice-Président </a:t>
            </a:r>
            <a:r>
              <a:rPr lang="fr-FR" dirty="0">
                <a:solidFill>
                  <a:srgbClr val="00B0F0"/>
                </a:solidFill>
              </a:rPr>
              <a:t>Marc FRANÇAIS </a:t>
            </a:r>
            <a:r>
              <a:rPr lang="fr-FR" dirty="0"/>
              <a:t>et le club RSE Experts piloté par </a:t>
            </a:r>
            <a:r>
              <a:rPr lang="fr-FR" dirty="0">
                <a:solidFill>
                  <a:srgbClr val="00B0F0"/>
                </a:solidFill>
              </a:rPr>
              <a:t>Laurent GUYON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Développer l’offre de formation : </a:t>
            </a:r>
          </a:p>
          <a:p>
            <a:pPr marL="1200150" lvl="3" indent="-285750">
              <a:buFontTx/>
              <a:buChar char="-"/>
            </a:pPr>
            <a:r>
              <a:rPr lang="fr-FR" dirty="0"/>
              <a:t>Formations déjà planifiés :  ISO 13485, bilan Carbone, </a:t>
            </a:r>
            <a:r>
              <a:rPr lang="fr-FR" dirty="0" err="1"/>
              <a:t>Permaentreprise</a:t>
            </a:r>
            <a:r>
              <a:rPr lang="fr-FR" dirty="0"/>
              <a:t>, auditeurs </a:t>
            </a:r>
            <a:r>
              <a:rPr lang="fr-FR" dirty="0" smtClean="0"/>
              <a:t>internes, ISO 37101, Marianne Services Publics +.</a:t>
            </a:r>
            <a:endParaRPr lang="fr-FR" dirty="0"/>
          </a:p>
          <a:p>
            <a:pPr marL="1200150" lvl="3" indent="-285750">
              <a:buFontTx/>
              <a:buChar char="-"/>
            </a:pPr>
            <a:r>
              <a:rPr lang="fr-FR" dirty="0"/>
              <a:t>Nous espérons toujours nous engager dans une certification </a:t>
            </a:r>
            <a:r>
              <a:rPr lang="fr-FR" dirty="0" err="1"/>
              <a:t>Qualiopi</a:t>
            </a:r>
            <a:r>
              <a:rPr lang="fr-FR" dirty="0"/>
              <a:t> pour mettre en œuvre notre catalogue de formation en cours grâce à nos consultants référencés.</a:t>
            </a:r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sz="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43" y="5389579"/>
            <a:ext cx="2111043" cy="631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686" y="5135155"/>
            <a:ext cx="1140304" cy="114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0954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10037</TotalTime>
  <Words>738</Words>
  <Application>Microsoft Office PowerPoint</Application>
  <PresentationFormat>Affichage à l'écran (4:3)</PresentationFormat>
  <Paragraphs>146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ＭＳ Ｐゴシック</vt:lpstr>
      <vt:lpstr>SimSun</vt:lpstr>
      <vt:lpstr>Arial</vt:lpstr>
      <vt:lpstr>Calibri</vt:lpstr>
      <vt:lpstr>Helvetica</vt:lpstr>
      <vt:lpstr>Helvetica Neue</vt:lpstr>
      <vt:lpstr>Trebuchet MS</vt:lpstr>
      <vt:lpstr>Wingdings</vt:lpstr>
      <vt:lpstr>Thème Office</vt:lpstr>
      <vt:lpstr>Le Mouvement Français pour la Qualité</vt:lpstr>
      <vt:lpstr>2021 aura été une année de développement créatif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2021, l’année des partenariats</vt:lpstr>
      <vt:lpstr>2022, notre modèle économique continue d’évoluer</vt:lpstr>
      <vt:lpstr>Les actions phares 2022</vt:lpstr>
      <vt:lpstr>Un soutien à la feuille de route nationale</vt:lpstr>
      <vt:lpstr>Des formations de très haut niveau</vt:lpstr>
      <vt:lpstr>Le retour du grand Forum RSE le 7 octobre</vt:lpstr>
      <vt:lpstr>Et bien entendu notre désormais légendaire Mois de la Qualité</vt:lpstr>
      <vt:lpstr>Améliorer la visibilité des actions du MFQ</vt:lpstr>
      <vt:lpstr>Ecrivons la suite ensemble…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Mouvement Français pour la Qualité</dc:title>
  <dc:creator>GUILLEMIN Serge</dc:creator>
  <cp:lastModifiedBy>GUILLEMIN Serge</cp:lastModifiedBy>
  <cp:revision>67</cp:revision>
  <cp:lastPrinted>2021-05-17T08:11:31Z</cp:lastPrinted>
  <dcterms:modified xsi:type="dcterms:W3CDTF">2022-03-17T09:30:34Z</dcterms:modified>
</cp:coreProperties>
</file>